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62" r:id="rId1"/>
  </p:sldMasterIdLst>
  <p:notesMasterIdLst>
    <p:notesMasterId r:id="rId27"/>
  </p:notesMasterIdLst>
  <p:sldIdLst>
    <p:sldId id="256" r:id="rId2"/>
    <p:sldId id="283" r:id="rId3"/>
    <p:sldId id="271" r:id="rId4"/>
    <p:sldId id="307" r:id="rId5"/>
    <p:sldId id="310" r:id="rId6"/>
    <p:sldId id="296" r:id="rId7"/>
    <p:sldId id="294" r:id="rId8"/>
    <p:sldId id="295" r:id="rId9"/>
    <p:sldId id="297" r:id="rId10"/>
    <p:sldId id="298" r:id="rId11"/>
    <p:sldId id="305" r:id="rId12"/>
    <p:sldId id="274" r:id="rId13"/>
    <p:sldId id="286" r:id="rId14"/>
    <p:sldId id="290" r:id="rId15"/>
    <p:sldId id="268" r:id="rId16"/>
    <p:sldId id="258" r:id="rId17"/>
    <p:sldId id="260" r:id="rId18"/>
    <p:sldId id="261" r:id="rId19"/>
    <p:sldId id="308" r:id="rId20"/>
    <p:sldId id="299" r:id="rId21"/>
    <p:sldId id="301" r:id="rId22"/>
    <p:sldId id="302" r:id="rId23"/>
    <p:sldId id="303" r:id="rId24"/>
    <p:sldId id="292" r:id="rId25"/>
    <p:sldId id="265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VSAC saving for college day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NCAA, PSAT, college visits, junior year overview. </a:t>
            </a: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Share a vacation you would like to go on.  Where would you go?</a:t>
            </a:r>
            <a:r>
              <a:rPr lang="en-US" baseline="0" dirty="0" smtClean="0"/>
              <a:t>  What would you do?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Something I appreciate about TSA is _____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 question I have about the post-secondary process is…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to know yourself.  Allow your teachers to get to know you.  Get a job, pursue a challenge/interest,</a:t>
            </a:r>
            <a:r>
              <a:rPr lang="en-US" baseline="0" dirty="0" smtClean="0"/>
              <a:t> go to camp.  Dual enrollment, tech center, early college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  <p:sldLayoutId id="2147483781" r:id="rId19"/>
    <p:sldLayoutId id="2147483782" r:id="rId2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.org" TargetMode="External"/><Relationship Id="rId3" Type="http://schemas.openxmlformats.org/officeDocument/2006/relationships/hyperlink" Target="http://www.collegeboard.org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sharonacademy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ctrTitle"/>
          </p:nvPr>
        </p:nvSpPr>
        <p:spPr>
          <a:xfrm>
            <a:off x="4134555" y="903111"/>
            <a:ext cx="4360333" cy="3962993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b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US" sz="3600" b="0" i="0" u="none" strike="noStrike" cap="none" baseline="0" dirty="0" smtClean="0">
                <a:solidFill>
                  <a:schemeClr val="dk2"/>
                </a:solidFill>
                <a:latin typeface="Jim Nightshade"/>
                <a:ea typeface="Jim Nightshade"/>
                <a:cs typeface="Jim Nightshade"/>
                <a:sym typeface="Jim Nightshade"/>
              </a:rPr>
              <a:t/>
            </a:r>
            <a:br>
              <a:rPr lang="en-US" sz="3600" b="0" i="0" u="none" strike="noStrike" cap="none" baseline="0" dirty="0" smtClean="0">
                <a:solidFill>
                  <a:schemeClr val="dk2"/>
                </a:solidFill>
                <a:latin typeface="Jim Nightshade"/>
                <a:ea typeface="Jim Nightshade"/>
                <a:cs typeface="Jim Nightshade"/>
                <a:sym typeface="Jim Nightshade"/>
              </a:rPr>
            </a:br>
            <a:r>
              <a:rPr lang="en-US" sz="36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Preparing for College and Life After TSA: Division II</a:t>
            </a:r>
            <a:r>
              <a:rPr lang="en-US" sz="3600" b="0" i="0" u="none" strike="noStrike" cap="none" baseline="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/>
            </a:r>
            <a:br>
              <a:rPr lang="en-US" sz="3600" b="0" i="0" u="none" strike="noStrike" cap="none" baseline="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</a:br>
            <a:r>
              <a:rPr lang="en-US" sz="3200" b="0" i="0" u="none" strike="noStrike" cap="none" baseline="0" dirty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Presenter: </a:t>
            </a:r>
            <a:r>
              <a:rPr lang="en-US" sz="3200" dirty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Ellen </a:t>
            </a:r>
            <a:r>
              <a:rPr lang="en-US" sz="32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Bagnato</a:t>
            </a:r>
            <a:endParaRPr lang="en-US" sz="3200" dirty="0">
              <a:solidFill>
                <a:schemeClr val="accent4"/>
              </a:solidFill>
              <a:ea typeface="Jim Nightshade"/>
              <a:cs typeface="Jim Nightshade"/>
              <a:sym typeface="Jim Nightshade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average debt after four years of college is approximately $29,000.00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College NOW?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898000" y="685800"/>
            <a:ext cx="7479299" cy="887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What is grade 9 and 10 about?</a:t>
            </a:r>
            <a:r>
              <a:rPr lang="en-US" dirty="0">
                <a:solidFill>
                  <a:schemeClr val="accent4"/>
                </a:solidFill>
              </a:rPr>
              <a:t>  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idx="1"/>
          </p:nvPr>
        </p:nvSpPr>
        <p:spPr>
          <a:xfrm>
            <a:off x="423333" y="1650375"/>
            <a:ext cx="8424117" cy="47137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200" dirty="0"/>
              <a:t>Getting to know yourself as a learner, as an individual and as a young adult</a:t>
            </a:r>
            <a:r>
              <a:rPr lang="en-US" sz="3200" dirty="0" smtClean="0"/>
              <a:t>.  </a:t>
            </a:r>
            <a:r>
              <a:rPr lang="en-US" sz="3200" b="1" dirty="0" smtClean="0"/>
              <a:t>What are your interests and skills?  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endParaRPr lang="en-US" sz="3200" dirty="0" smtClean="0"/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200" dirty="0"/>
              <a:t>Navigating high school successfully:  </a:t>
            </a:r>
          </a:p>
          <a:p>
            <a:pPr marL="914400" lvl="1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3200" dirty="0"/>
              <a:t>Friendships</a:t>
            </a:r>
          </a:p>
          <a:p>
            <a:pPr marL="914400" lvl="1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r>
              <a:rPr lang="en-US" sz="3200" dirty="0"/>
              <a:t>Executive </a:t>
            </a:r>
            <a:r>
              <a:rPr lang="en-US" sz="3200" dirty="0" smtClean="0"/>
              <a:t>Function</a:t>
            </a:r>
          </a:p>
          <a:p>
            <a:pPr marL="914400" lvl="1" indent="-381000" rtl="0">
              <a:spcBef>
                <a:spcPts val="0"/>
              </a:spcBef>
              <a:buClr>
                <a:schemeClr val="accent2"/>
              </a:buClr>
              <a:buSzPct val="100000"/>
              <a:buFont typeface="Noto Symbol"/>
              <a:buChar char="▪"/>
            </a:pPr>
            <a:endParaRPr lang="en-US" sz="3200" dirty="0" smtClean="0"/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3200" dirty="0"/>
              <a:t>Establishing Positive Relationships</a:t>
            </a:r>
          </a:p>
          <a:p>
            <a:pPr lvl="0" indent="45720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5" name="Shape 205"/>
          <p:cNvSpPr txBox="1"/>
          <p:nvPr/>
        </p:nvSpPr>
        <p:spPr>
          <a:xfrm>
            <a:off x="1974650" y="6074900"/>
            <a:ext cx="7035000" cy="678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150" y="685800"/>
            <a:ext cx="4948237" cy="88696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59557" y="2020888"/>
            <a:ext cx="7416046" cy="4105275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chemeClr val="accent4"/>
                </a:solidFill>
              </a:rPr>
              <a:t>Employers and colleges </a:t>
            </a:r>
            <a:r>
              <a:rPr lang="en-US" sz="3600" dirty="0" smtClean="0">
                <a:solidFill>
                  <a:schemeClr val="accent4"/>
                </a:solidFill>
              </a:rPr>
              <a:t>want students who understand their strengths and weaknesses and who can communicate this effectively.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4"/>
                </a:solidFill>
              </a:rPr>
              <a:t>Constants</a:t>
            </a: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97845" cy="5260622"/>
          </a:xfrm>
        </p:spPr>
        <p:txBody>
          <a:bodyPr>
            <a:normAutofit/>
          </a:bodyPr>
          <a:lstStyle/>
          <a:p>
            <a:r>
              <a:rPr lang="en-US" sz="2595" dirty="0" smtClean="0"/>
              <a:t>Find interests or hobbies and do them.  </a:t>
            </a:r>
          </a:p>
          <a:p>
            <a:r>
              <a:rPr lang="en-US" sz="2595" dirty="0" smtClean="0"/>
              <a:t>Students need to get to know their teachers by asking questions and being engaged.  </a:t>
            </a:r>
          </a:p>
          <a:p>
            <a:r>
              <a:rPr lang="en-US" sz="2595" dirty="0" smtClean="0"/>
              <a:t>Plan your summer thoughtfully.</a:t>
            </a:r>
          </a:p>
          <a:p>
            <a:r>
              <a:rPr lang="en-US" sz="2595" dirty="0" smtClean="0"/>
              <a:t>Acknowledge that 9</a:t>
            </a:r>
            <a:r>
              <a:rPr lang="en-US" sz="2595" baseline="30000" dirty="0" smtClean="0"/>
              <a:t>th</a:t>
            </a:r>
            <a:r>
              <a:rPr lang="en-US" sz="2595" dirty="0" smtClean="0"/>
              <a:t> and 10</a:t>
            </a:r>
            <a:r>
              <a:rPr lang="en-US" sz="2595" baseline="30000" dirty="0" smtClean="0"/>
              <a:t>th</a:t>
            </a:r>
            <a:r>
              <a:rPr lang="en-US" sz="2595" dirty="0" smtClean="0"/>
              <a:t> grade matter.  Find a balance between stressing out and blowing things off.  </a:t>
            </a:r>
          </a:p>
          <a:p>
            <a:r>
              <a:rPr lang="en-US" sz="2595" dirty="0" smtClean="0"/>
              <a:t>Take classes in art and PE NOW to fulfill the appropriate standards.  This will potentially leave room for dual enrollment or tech center classes in 11</a:t>
            </a:r>
            <a:r>
              <a:rPr lang="en-US" sz="2595" baseline="30000" dirty="0" smtClean="0"/>
              <a:t>th</a:t>
            </a:r>
            <a:r>
              <a:rPr lang="en-US" sz="2595" dirty="0" smtClean="0"/>
              <a:t> and 12</a:t>
            </a:r>
            <a:r>
              <a:rPr lang="en-US" sz="2595" baseline="30000" dirty="0" smtClean="0"/>
              <a:t>th</a:t>
            </a:r>
            <a:r>
              <a:rPr lang="en-US" sz="2595" dirty="0" smtClean="0"/>
              <a:t> grade.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62" y="335182"/>
            <a:ext cx="7107176" cy="1237585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/>
                </a:solidFill>
                <a:latin typeface="Goudy Old Style"/>
                <a:ea typeface="Jim Nightshade"/>
                <a:cs typeface="Goudy Old Style"/>
                <a:sym typeface="Jim Nightshade"/>
              </a:rPr>
              <a:t>Educational Options after High School….</a:t>
            </a:r>
            <a:endParaRPr lang="en-US" sz="3600" dirty="0">
              <a:solidFill>
                <a:schemeClr val="accent4"/>
              </a:solidFill>
              <a:latin typeface="Goudy Old Style"/>
              <a:cs typeface="Goudy Old Styl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70063" y="1572767"/>
            <a:ext cx="7479248" cy="4890121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Four Year Degree</a:t>
            </a:r>
          </a:p>
          <a:p>
            <a:r>
              <a:rPr lang="en-US" sz="2400" dirty="0" smtClean="0"/>
              <a:t>Two Year Degree</a:t>
            </a:r>
          </a:p>
          <a:p>
            <a:r>
              <a:rPr lang="en-US" sz="2400" dirty="0" smtClean="0"/>
              <a:t>Certification</a:t>
            </a:r>
          </a:p>
          <a:p>
            <a:r>
              <a:rPr lang="en-US" sz="2400" dirty="0" smtClean="0"/>
              <a:t>Employment</a:t>
            </a:r>
          </a:p>
          <a:p>
            <a:r>
              <a:rPr lang="en-US" sz="2400" dirty="0" smtClean="0"/>
              <a:t>GAP Year</a:t>
            </a:r>
          </a:p>
          <a:p>
            <a:r>
              <a:rPr lang="en-US" dirty="0" smtClean="0"/>
              <a:t>Service or Military</a:t>
            </a:r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1030750" y="352778"/>
            <a:ext cx="7346400" cy="122012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Resources:  Thinking about Life After TSA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idx="1"/>
          </p:nvPr>
        </p:nvSpPr>
        <p:spPr>
          <a:xfrm>
            <a:off x="1227667" y="1572900"/>
            <a:ext cx="7148033" cy="50478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 smtClean="0"/>
              <a:t>Advisory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 err="1" smtClean="0"/>
              <a:t>PLP’s</a:t>
            </a:r>
            <a:endParaRPr lang="en-US" sz="2800" dirty="0" smtClean="0"/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 smtClean="0"/>
              <a:t>Junior and Senior Seminar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/>
              <a:t>Conferences: student </a:t>
            </a:r>
            <a:r>
              <a:rPr lang="en-US" sz="2800" dirty="0" smtClean="0"/>
              <a:t>led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/>
              <a:t>Community </a:t>
            </a:r>
            <a:r>
              <a:rPr lang="en-US" sz="2800" dirty="0" smtClean="0"/>
              <a:t>Service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 smtClean="0"/>
              <a:t>College Visits at TSA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r>
              <a:rPr lang="en-US" sz="2800" dirty="0" smtClean="0"/>
              <a:t>Leadership Roles:  Interim, team sports, mentoring, One Act, Student Government, Exhibition, </a:t>
            </a: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▪"/>
            </a:pPr>
            <a:endParaRPr lang="en-US" sz="2400" dirty="0" smtClean="0"/>
          </a:p>
        </p:txBody>
      </p:sp>
      <p:sp>
        <p:nvSpPr>
          <p:cNvPr id="214" name="Shape 214"/>
          <p:cNvSpPr txBox="1"/>
          <p:nvPr/>
        </p:nvSpPr>
        <p:spPr>
          <a:xfrm>
            <a:off x="2594075" y="5927425"/>
            <a:ext cx="4946700" cy="69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735771" y="456275"/>
            <a:ext cx="7362906" cy="88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Jim Nightshade"/>
              <a:buNone/>
            </a:pPr>
            <a:r>
              <a:rPr lang="en-US" sz="36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11</a:t>
            </a:r>
            <a:r>
              <a:rPr lang="en-US" sz="3600" baseline="300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th </a:t>
            </a:r>
            <a:r>
              <a:rPr lang="en-US" sz="36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&amp; 12</a:t>
            </a:r>
            <a:r>
              <a:rPr lang="en-US" sz="3600" baseline="300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th</a:t>
            </a:r>
            <a:r>
              <a:rPr lang="en-US" sz="36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 Grade Seminars</a:t>
            </a:r>
            <a:endParaRPr lang="en-US" sz="3600" dirty="0">
              <a:solidFill>
                <a:schemeClr val="accent4"/>
              </a:solidFill>
              <a:ea typeface="Jim Nightshade"/>
              <a:cs typeface="Jim Nightshade"/>
              <a:sym typeface="Jim Nightshade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idx="1"/>
          </p:nvPr>
        </p:nvSpPr>
        <p:spPr>
          <a:xfrm>
            <a:off x="973667" y="1343375"/>
            <a:ext cx="7888558" cy="4974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Parent and Student 1-1 Meetings with Me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Interview Practice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Creating a resume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Transcript/GPA Review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PSAT to SAT/ACT &amp; Subject Tests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The Common Application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College Essay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College Search &amp; </a:t>
            </a:r>
            <a:r>
              <a:rPr lang="en-US" sz="2400" dirty="0" err="1" smtClean="0">
                <a:solidFill>
                  <a:srgbClr val="3F3F3F"/>
                </a:solidFill>
              </a:rPr>
              <a:t>Naviance</a:t>
            </a:r>
            <a:endParaRPr lang="en-US" sz="2400" dirty="0" smtClean="0">
              <a:solidFill>
                <a:srgbClr val="3F3F3F"/>
              </a:solidFill>
            </a:endParaRP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GAP Year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rgbClr val="3F3F3F"/>
                </a:solidFill>
              </a:rPr>
              <a:t>Scholarships &amp; Financial Aid</a:t>
            </a:r>
          </a:p>
          <a:p>
            <a:pPr marR="0" lvl="0" indent="457200" algn="l" rtl="0">
              <a:lnSpc>
                <a:spcPct val="90000"/>
              </a:lnSpc>
              <a:spcBef>
                <a:spcPts val="600"/>
              </a:spcBef>
              <a:buNone/>
            </a:pPr>
            <a:endParaRPr dirty="0" smtClean="0"/>
          </a:p>
          <a:p>
            <a:pPr marL="457200" marR="0" lvl="1" indent="-80009" algn="l" rtl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Noto Symbol"/>
              <a:buNone/>
            </a:pPr>
            <a:endParaRPr sz="1800" b="0" i="0" u="none" strike="noStrike" cap="none" baseline="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8001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060250" y="242250"/>
            <a:ext cx="7316999" cy="887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accent4"/>
                </a:solidFill>
                <a:ea typeface="Jim Nightshade"/>
                <a:cs typeface="Jim Nightshade"/>
                <a:sym typeface="Jim Nightshade"/>
              </a:rPr>
              <a:t>What is NOT covered in Seminar</a:t>
            </a:r>
            <a:endParaRPr lang="en-US" sz="3600" dirty="0">
              <a:solidFill>
                <a:schemeClr val="accent4"/>
              </a:solidFill>
              <a:ea typeface="Jim Nightshade"/>
              <a:cs typeface="Jim Nightshade"/>
              <a:sym typeface="Jim Nightshade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idx="1"/>
          </p:nvPr>
        </p:nvSpPr>
        <p:spPr>
          <a:xfrm>
            <a:off x="1060250" y="1295875"/>
            <a:ext cx="7899110" cy="43521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3F3F3F"/>
                </a:solidFill>
              </a:rPr>
              <a:t>Parents and students having honest conversations about how to pay for life after high school.</a:t>
            </a: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3F3F3F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 smtClean="0">
                <a:solidFill>
                  <a:srgbClr val="3F3F3F"/>
                </a:solidFill>
              </a:rPr>
              <a:t>Completing the FAFSA and VT State Grant- Applications for financial aid.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3F3F3F"/>
                </a:solidFill>
              </a:rPr>
              <a:t>   </a:t>
            </a: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3F3F3F"/>
                </a:solidFill>
              </a:rPr>
              <a:t>Students developing an art portfolio, athletic video, audition.  </a:t>
            </a: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3F3F3F"/>
              </a:solidFill>
            </a:endParaRP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3F3F3F"/>
                </a:solidFill>
              </a:rPr>
              <a:t>Visiting a College/Job Shadowing</a:t>
            </a: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3F3F3F"/>
              </a:solidFill>
            </a:endParaRP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Font typeface="Arial"/>
              <a:buChar char="•"/>
            </a:pPr>
            <a:r>
              <a:rPr lang="en-US" sz="2400" dirty="0" smtClean="0">
                <a:solidFill>
                  <a:srgbClr val="3F3F3F"/>
                </a:solidFill>
              </a:rPr>
              <a:t>Time to Study for Standardized Tests</a:t>
            </a:r>
          </a:p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209" y="685800"/>
            <a:ext cx="6337604" cy="886967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4"/>
                </a:solidFill>
                <a:latin typeface="+mj-lt"/>
              </a:rPr>
              <a:t>Agenda</a:t>
            </a:r>
            <a:endParaRPr lang="en-US" sz="36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30111" y="1577646"/>
            <a:ext cx="7131031" cy="4105275"/>
          </a:xfrm>
        </p:spPr>
        <p:txBody>
          <a:bodyPr/>
          <a:lstStyle/>
          <a:p>
            <a:r>
              <a:rPr lang="en-US" dirty="0" smtClean="0"/>
              <a:t>Your Resources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A short quiz….</a:t>
            </a:r>
          </a:p>
          <a:p>
            <a:r>
              <a:rPr lang="en-US" dirty="0" smtClean="0"/>
              <a:t>Perspective/</a:t>
            </a:r>
            <a:r>
              <a:rPr lang="en-US" sz="2400" dirty="0" smtClean="0"/>
              <a:t>The Constants</a:t>
            </a:r>
          </a:p>
          <a:p>
            <a:r>
              <a:rPr lang="en-US" sz="2400" dirty="0" smtClean="0"/>
              <a:t> TSA Tools and Resources</a:t>
            </a:r>
          </a:p>
          <a:p>
            <a:r>
              <a:rPr lang="en-US" sz="2400" dirty="0" smtClean="0"/>
              <a:t> What to do (and not do)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057"/>
            <a:ext cx="7313613" cy="868362"/>
          </a:xfrm>
        </p:spPr>
        <p:txBody>
          <a:bodyPr/>
          <a:lstStyle/>
          <a:p>
            <a:r>
              <a:rPr lang="en-US" dirty="0" smtClean="0"/>
              <a:t>How To Pay For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37419"/>
            <a:ext cx="7313613" cy="4802451"/>
          </a:xfrm>
        </p:spPr>
        <p:txBody>
          <a:bodyPr/>
          <a:lstStyle/>
          <a:p>
            <a:r>
              <a:rPr lang="en-US" dirty="0" smtClean="0"/>
              <a:t>Visit the resources page at </a:t>
            </a:r>
            <a:r>
              <a:rPr lang="en-US" dirty="0" err="1" smtClean="0"/>
              <a:t>VSAC.org</a:t>
            </a:r>
            <a:endParaRPr lang="en-US" dirty="0" smtClean="0"/>
          </a:p>
          <a:p>
            <a:r>
              <a:rPr lang="en-US" dirty="0" smtClean="0"/>
              <a:t>Attend a Paying For College Info Session with VSAC (Fall of 10</a:t>
            </a:r>
            <a:r>
              <a:rPr lang="en-US" baseline="30000" dirty="0" smtClean="0"/>
              <a:t>th</a:t>
            </a:r>
            <a:r>
              <a:rPr lang="en-US" dirty="0" smtClean="0"/>
              <a:t> or 11</a:t>
            </a:r>
            <a:r>
              <a:rPr lang="en-US" baseline="30000" dirty="0" smtClean="0"/>
              <a:t>th</a:t>
            </a:r>
            <a:r>
              <a:rPr lang="en-US" dirty="0" smtClean="0"/>
              <a:t> grade)</a:t>
            </a:r>
          </a:p>
          <a:p>
            <a:r>
              <a:rPr lang="en-US" dirty="0" smtClean="0"/>
              <a:t>Talk with a financial advisor (there are places you can put saved money that can help or hurt your student’s financial aid). </a:t>
            </a:r>
          </a:p>
          <a:p>
            <a:r>
              <a:rPr lang="en-US" dirty="0" smtClean="0"/>
              <a:t>May 1 is 529 day.  </a:t>
            </a:r>
          </a:p>
          <a:p>
            <a:r>
              <a:rPr lang="en-US" dirty="0" smtClean="0"/>
              <a:t>Get up-to-date on the college price tag</a:t>
            </a:r>
          </a:p>
          <a:p>
            <a:r>
              <a:rPr lang="en-US" dirty="0" smtClean="0"/>
              <a:t>Do a Net Price Calculator WITH your student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882973"/>
          </a:xfrm>
        </p:spPr>
        <p:txBody>
          <a:bodyPr/>
          <a:lstStyle/>
          <a:p>
            <a:r>
              <a:rPr lang="en-US" dirty="0" smtClean="0"/>
              <a:t>Students who MIGHT want to play varsity sports in college: </a:t>
            </a:r>
          </a:p>
          <a:p>
            <a:pPr lvl="1"/>
            <a:r>
              <a:rPr lang="en-US" sz="2400" dirty="0" smtClean="0"/>
              <a:t>Create an account at </a:t>
            </a:r>
            <a:r>
              <a:rPr lang="en-US" sz="2400" dirty="0" err="1" smtClean="0"/>
              <a:t>NCAA.org</a:t>
            </a:r>
            <a:r>
              <a:rPr lang="en-US" sz="2400" dirty="0" smtClean="0"/>
              <a:t> during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grade. </a:t>
            </a:r>
          </a:p>
          <a:p>
            <a:pPr lvl="1"/>
            <a:r>
              <a:rPr lang="en-US" sz="2400" dirty="0" smtClean="0"/>
              <a:t>Meet with </a:t>
            </a:r>
            <a:r>
              <a:rPr lang="en-US" sz="2400" dirty="0" err="1" smtClean="0"/>
              <a:t>TSA’s</a:t>
            </a:r>
            <a:r>
              <a:rPr lang="en-US" sz="2400" dirty="0" smtClean="0"/>
              <a:t> Athletic Director to discuss your interest in playing varsity sports in college. </a:t>
            </a:r>
          </a:p>
          <a:p>
            <a:pPr lvl="1"/>
            <a:r>
              <a:rPr lang="en-US" sz="2400" dirty="0" smtClean="0"/>
              <a:t>Parents keep track of pictures, statistics, highlights. </a:t>
            </a:r>
          </a:p>
          <a:p>
            <a:pPr lvl="1"/>
            <a:r>
              <a:rPr lang="en-US" sz="2400" dirty="0" smtClean="0"/>
              <a:t>Reaching out to coaches/schools in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so they can possibly come to sporting events during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Artist/Actors/Musicians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who want to study art in college OR who spend a good deal of time in high school on art should attend a portfolio day during 10</a:t>
            </a:r>
            <a:r>
              <a:rPr lang="en-US" baseline="30000" dirty="0" smtClean="0"/>
              <a:t>th</a:t>
            </a:r>
            <a:r>
              <a:rPr lang="en-US" dirty="0" smtClean="0"/>
              <a:t> grade or 11</a:t>
            </a:r>
            <a:r>
              <a:rPr lang="en-US" baseline="30000" dirty="0" smtClean="0"/>
              <a:t>th</a:t>
            </a:r>
            <a:r>
              <a:rPr lang="en-US" dirty="0" smtClean="0"/>
              <a:t> grade.  </a:t>
            </a:r>
          </a:p>
          <a:p>
            <a:r>
              <a:rPr lang="en-US" dirty="0" smtClean="0"/>
              <a:t>Keep track of artwork/performances. </a:t>
            </a:r>
          </a:p>
          <a:p>
            <a:r>
              <a:rPr lang="en-US" dirty="0" smtClean="0"/>
              <a:t>Students who want to study music in college should learn some basic sight reading and music theory before 12</a:t>
            </a:r>
            <a:r>
              <a:rPr lang="en-US" baseline="30000" dirty="0" smtClean="0"/>
              <a:t>th</a:t>
            </a:r>
            <a:r>
              <a:rPr lang="en-US" dirty="0" smtClean="0"/>
              <a:t> grade year.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Winter/Spring </a:t>
            </a:r>
            <a:r>
              <a:rPr lang="en-US" dirty="0" smtClean="0"/>
              <a:t>of Junior Year- Plan on it. </a:t>
            </a:r>
          </a:p>
          <a:p>
            <a:r>
              <a:rPr lang="en-US" dirty="0" smtClean="0"/>
              <a:t>Job Shadows are very helpful even if it is just for a day.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4"/>
                </a:solidFill>
              </a:rPr>
              <a:t>Standardized Testing</a:t>
            </a: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PSAT –during school hours in 10</a:t>
            </a:r>
            <a:r>
              <a:rPr lang="en-US" baseline="30000" dirty="0" smtClean="0"/>
              <a:t>th</a:t>
            </a:r>
            <a:r>
              <a:rPr lang="en-US" dirty="0" smtClean="0"/>
              <a:t> and 11</a:t>
            </a:r>
            <a:r>
              <a:rPr lang="en-US" baseline="30000" dirty="0" smtClean="0"/>
              <a:t>th</a:t>
            </a:r>
            <a:r>
              <a:rPr lang="en-US" dirty="0" smtClean="0"/>
              <a:t> grade.  No cost to the family.  </a:t>
            </a:r>
          </a:p>
          <a:p>
            <a:r>
              <a:rPr lang="en-US" dirty="0" smtClean="0"/>
              <a:t>SAT or ACT – in spring of 11</a:t>
            </a:r>
            <a:r>
              <a:rPr lang="en-US" baseline="30000" dirty="0" smtClean="0"/>
              <a:t>th</a:t>
            </a:r>
            <a:r>
              <a:rPr lang="en-US" dirty="0" smtClean="0"/>
              <a:t> grade on a Saturday  somewhere in the US. Approximately $60 per test date. Paid by the family.  Fee waivers available. </a:t>
            </a:r>
          </a:p>
          <a:p>
            <a:pPr lvl="1"/>
            <a:r>
              <a:rPr lang="en-US" dirty="0" smtClean="0">
                <a:hlinkClick r:id="rId2"/>
              </a:rPr>
              <a:t>www.act.org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www.collegeboard.org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1634958" y="296333"/>
            <a:ext cx="4948199" cy="88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Jim Nightshade"/>
              <a:buNone/>
            </a:pPr>
            <a:r>
              <a:rPr lang="en-US" sz="36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ea typeface="Jim Nightshade"/>
                <a:cs typeface="Jim Nightshade"/>
                <a:sym typeface="Jim Nightshade"/>
              </a:rPr>
              <a:t>Resources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idx="1"/>
          </p:nvPr>
        </p:nvSpPr>
        <p:spPr>
          <a:xfrm>
            <a:off x="1380959" y="1298184"/>
            <a:ext cx="7138716" cy="47216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dirty="0" smtClean="0">
                <a:solidFill>
                  <a:srgbClr val="3F3F3F"/>
                </a:solidFill>
              </a:rPr>
              <a:t>Ellen </a:t>
            </a:r>
            <a:r>
              <a:rPr lang="en-US" sz="2400" dirty="0">
                <a:solidFill>
                  <a:srgbClr val="3F3F3F"/>
                </a:solidFill>
              </a:rPr>
              <a:t>Bagnato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Your student’s advisor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Writing </a:t>
            </a:r>
            <a:r>
              <a:rPr lang="en-US" sz="2400" b="0" i="0" u="none" strike="noStrike" cap="none" baseline="0" dirty="0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Center/ Stephanie Davis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Support Services </a:t>
            </a:r>
            <a:r>
              <a:rPr lang="en-US" sz="2400" b="0" i="0" u="none" strike="noStrike" cap="none" baseline="0" dirty="0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(</a:t>
            </a:r>
            <a:r>
              <a:rPr lang="en-US" sz="2400" b="0" i="0" u="none" strike="noStrike" cap="none" baseline="0" dirty="0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Kate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Kardashian</a:t>
            </a:r>
            <a:r>
              <a:rPr lang="en-US" sz="2400" b="0" i="0" u="none" strike="noStrike" cap="none" baseline="0" dirty="0" smtClean="0">
                <a:solidFill>
                  <a:srgbClr val="3F3F3F"/>
                </a:solidFill>
                <a:ea typeface="Arial"/>
                <a:cs typeface="Arial"/>
                <a:sym typeface="Arial"/>
              </a:rPr>
              <a:t>)</a:t>
            </a:r>
            <a:endParaRPr lang="en-US" sz="2400" b="0" i="0" u="none" strike="noStrike" cap="none" baseline="0" dirty="0">
              <a:solidFill>
                <a:srgbClr val="3F3F3F"/>
              </a:solidFill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Our website (</a:t>
            </a:r>
            <a:r>
              <a:rPr lang="en-US" sz="2400" b="0" i="0" u="sng" strike="noStrike" cap="none" baseline="0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3"/>
              </a:rPr>
              <a:t>www.sharonacademy.org</a:t>
            </a: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): Scroll to the hotlink on the bottom right. 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The TSA newsletter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Arial"/>
              <a:buChar char="▪"/>
            </a:pPr>
            <a:r>
              <a:rPr lang="en-US" sz="2400" b="0" i="0" u="none" strike="noStrike" cap="none" baseline="0" dirty="0">
                <a:solidFill>
                  <a:srgbClr val="3F3F3F"/>
                </a:solidFill>
                <a:ea typeface="Arial"/>
                <a:cs typeface="Arial"/>
                <a:sym typeface="Arial"/>
              </a:rPr>
              <a:t>VSAC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800"/>
              </a:spcBef>
              <a:buClr>
                <a:srgbClr val="3F3F3F"/>
              </a:buClr>
              <a:buSzPct val="100000"/>
              <a:buFont typeface="Noto Symbol"/>
              <a:buChar char="▪"/>
            </a:pPr>
            <a:r>
              <a:rPr lang="en-US" sz="2400" dirty="0">
                <a:solidFill>
                  <a:srgbClr val="3F3F3F"/>
                </a:solidFill>
              </a:rPr>
              <a:t>A Financial Advisor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57112" y="2065412"/>
            <a:ext cx="7591777" cy="1953478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4"/>
                </a:solidFill>
              </a:rPr>
              <a:t>The Sharon Academy recommends that all students pursue some form of post-secondary education at some time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Peers Can be a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order to support a family in the future, today’s high school students must get a four year college degree.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It is easier to get into college now then it was in the 1980’s and 1990’s.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College admission representatives don’t care about high school grades from 9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and 10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Students can’t get into college if they don’t have a good score on the SAT.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If you want to go to college you need to be involved in many clubs and activities outside of school.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22779</TotalTime>
  <Words>938</Words>
  <Application>Microsoft Macintosh PowerPoint</Application>
  <PresentationFormat>On-screen Show (4:3)</PresentationFormat>
  <Paragraphs>126</Paragraphs>
  <Slides>25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Inkwell</vt:lpstr>
      <vt:lpstr> Preparing for College and Life After TSA: Division II Presenter: Ellen Bagnato</vt:lpstr>
      <vt:lpstr>Agenda</vt:lpstr>
      <vt:lpstr>The Sharon Academy recommends that all students pursue some form of post-secondary education at some time </vt:lpstr>
      <vt:lpstr>Peers Can be a Resource</vt:lpstr>
      <vt:lpstr>True or False</vt:lpstr>
      <vt:lpstr>True or False</vt:lpstr>
      <vt:lpstr>True or False</vt:lpstr>
      <vt:lpstr>True or False</vt:lpstr>
      <vt:lpstr>True or False</vt:lpstr>
      <vt:lpstr>True or False</vt:lpstr>
      <vt:lpstr>Plan for College NOW? </vt:lpstr>
      <vt:lpstr>What is grade 9 and 10 about?  </vt:lpstr>
      <vt:lpstr>Slide 13</vt:lpstr>
      <vt:lpstr>Constants</vt:lpstr>
      <vt:lpstr>Educational Options after High School….</vt:lpstr>
      <vt:lpstr>Resources:  Thinking about Life After TSA</vt:lpstr>
      <vt:lpstr>11th &amp; 12th Grade Seminars</vt:lpstr>
      <vt:lpstr>What is NOT covered in Seminar</vt:lpstr>
      <vt:lpstr>Checklist</vt:lpstr>
      <vt:lpstr>How To Pay For College</vt:lpstr>
      <vt:lpstr>Athletes</vt:lpstr>
      <vt:lpstr>Artist/Actors/Musicians</vt:lpstr>
      <vt:lpstr>College Visits</vt:lpstr>
      <vt:lpstr>Standardized Testing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Preparing for college and Life After TSA: Division II Presenter: Ellen Bagnato</dc:title>
  <cp:lastModifiedBy>Ellen Bagnato</cp:lastModifiedBy>
  <cp:revision>29</cp:revision>
  <dcterms:created xsi:type="dcterms:W3CDTF">2019-03-11T16:53:12Z</dcterms:created>
  <dcterms:modified xsi:type="dcterms:W3CDTF">2019-03-15T01:44:21Z</dcterms:modified>
</cp:coreProperties>
</file>