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5" r:id="rId3"/>
    <p:sldId id="300" r:id="rId4"/>
    <p:sldId id="301" r:id="rId5"/>
    <p:sldId id="299" r:id="rId6"/>
    <p:sldId id="273" r:id="rId7"/>
    <p:sldId id="284" r:id="rId8"/>
    <p:sldId id="304" r:id="rId9"/>
    <p:sldId id="289" r:id="rId10"/>
    <p:sldId id="293" r:id="rId11"/>
    <p:sldId id="292" r:id="rId12"/>
    <p:sldId id="294" r:id="rId13"/>
    <p:sldId id="271" r:id="rId14"/>
    <p:sldId id="302" r:id="rId15"/>
    <p:sldId id="303" r:id="rId16"/>
    <p:sldId id="274" r:id="rId17"/>
    <p:sldId id="277" r:id="rId18"/>
    <p:sldId id="258" r:id="rId19"/>
    <p:sldId id="291" r:id="rId20"/>
    <p:sldId id="290" r:id="rId21"/>
    <p:sldId id="298" r:id="rId22"/>
    <p:sldId id="278" r:id="rId23"/>
    <p:sldId id="296" r:id="rId24"/>
    <p:sldId id="305" r:id="rId25"/>
    <p:sldId id="267" r:id="rId26"/>
    <p:sldId id="283" r:id="rId27"/>
    <p:sldId id="288" r:id="rId28"/>
    <p:sldId id="286" r:id="rId29"/>
    <p:sldId id="287" r:id="rId30"/>
    <p:sldId id="297" r:id="rId31"/>
    <p:sldId id="29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 autoAdjust="0"/>
    <p:restoredTop sz="94709" autoAdjust="0"/>
  </p:normalViewPr>
  <p:slideViewPr>
    <p:cSldViewPr snapToGrid="0" snapToObjects="1">
      <p:cViewPr varScale="1">
        <p:scale>
          <a:sx n="112" d="100"/>
          <a:sy n="112" d="100"/>
        </p:scale>
        <p:origin x="-7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03196-798A-324C-ABDC-FB78D8C6DDCC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1FB10-BC73-F648-B060-CAC8706A2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582B-3EDC-5E46-9B1B-29C13B4B27F8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AF770-797D-5A48-A9D2-79B9AD9E50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latin typeface="Papyrus"/>
            </a:endParaRPr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Papyru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Papyru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Papyru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Papyru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Papyrus"/>
                <a:ea typeface="+mn-ea"/>
                <a:cs typeface="+mn-cs"/>
              </a:defRPr>
            </a:lvl1pPr>
          </a:lstStyle>
          <a:p>
            <a:fld id="{EDC3F968-9E91-C242-AF50-003AE8ED52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latin typeface="Papyru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Papyru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Papyrus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968-9E91-C242-AF50-003AE8ED5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968-9E91-C242-AF50-003AE8ED5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968-9E91-C242-AF50-003AE8ED5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Papyrus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Papyrus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968-9E91-C242-AF50-003AE8ED5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968-9E91-C242-AF50-003AE8ED5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Papyrus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Papyrus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968-9E91-C242-AF50-003AE8ED5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Papyrus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Papyrus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Papyrus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968-9E91-C242-AF50-003AE8ED5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968-9E91-C242-AF50-003AE8ED5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968-9E91-C242-AF50-003AE8ED5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DC3F968-9E91-C242-AF50-003AE8ED5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latin typeface="Papyrus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Papyrus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Papyrus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Papyrus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Papyru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Papyrus"/>
              </a:endParaRPr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Papyru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Papyrus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Papyrus"/>
                <a:ea typeface="+mn-ea"/>
                <a:cs typeface="+mn-cs"/>
              </a:defRPr>
            </a:lvl1pPr>
          </a:lstStyle>
          <a:p>
            <a:fld id="{EDC3F968-9E91-C242-AF50-003AE8ED52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Papyrus"/>
              </a:endParaRPr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EDC3F968-9E91-C242-AF50-003AE8ED5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Papyru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Papyrus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Papyrus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Papyrus"/>
                <a:ea typeface="+mn-ea"/>
                <a:cs typeface="+mn-cs"/>
              </a:defRPr>
            </a:lvl1pPr>
          </a:lstStyle>
          <a:p>
            <a:fld id="{EDC3F968-9E91-C242-AF50-003AE8ED524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Papyrus"/>
              </a:endParaRPr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Papyru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EDC3F968-9E91-C242-AF50-003AE8ED52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Papyrus"/>
              </a:endParaRPr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EDC3F968-9E91-C242-AF50-003AE8ED52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Papyrus"/>
              </a:endParaRPr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70F0-376F-A24D-9F2D-F4EDBE227186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968-9E91-C242-AF50-003AE8ED5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  <a:latin typeface="Papyrus"/>
              </a:defRPr>
            </a:lvl1pPr>
          </a:lstStyle>
          <a:p>
            <a:fld id="{9C1A70F0-376F-A24D-9F2D-F4EDBE227186}" type="datetimeFigureOut">
              <a:rPr lang="en-US" smtClean="0"/>
              <a:pPr/>
              <a:t>9/1/20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  <a:latin typeface="Papyru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  <a:latin typeface="Papyrus"/>
              </a:defRPr>
            </a:lvl1pPr>
          </a:lstStyle>
          <a:p>
            <a:fld id="{EDC3F968-9E91-C242-AF50-003AE8ED524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Papyrus"/>
              </a:endParaRPr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latin typeface="Papyrus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Papyrus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Papyrus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Papyrus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Papyrus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Papyrus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Papyrus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nnection.naviance.com/sharonacademy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ac.org" TargetMode="External"/><Relationship Id="rId4" Type="http://schemas.openxmlformats.org/officeDocument/2006/relationships/hyperlink" Target="https://student.collegeboard.org/css-financial-aid-profil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fsa.gov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bagnato@sharonacademy.net" TargetMode="External"/><Relationship Id="rId3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sites.google.com/a/sharonacademy.net/the-sharon-academy-college-and-career-advising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3321421"/>
            <a:ext cx="3273552" cy="1640541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Preparing for Life After High School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–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Senior Families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46" y="685800"/>
            <a:ext cx="7464492" cy="886968"/>
          </a:xfrm>
        </p:spPr>
        <p:txBody>
          <a:bodyPr/>
          <a:lstStyle/>
          <a:p>
            <a:pPr algn="ctr"/>
            <a:r>
              <a:rPr lang="en-US" sz="3600" dirty="0" smtClean="0"/>
              <a:t>Senior Seminar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380" y="1572768"/>
            <a:ext cx="7053254" cy="490983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 source of encouragement &amp; motivation</a:t>
            </a:r>
          </a:p>
          <a:p>
            <a:r>
              <a:rPr lang="en-US" sz="2400" dirty="0" smtClean="0"/>
              <a:t>Identify and work toward a goal</a:t>
            </a:r>
          </a:p>
          <a:p>
            <a:r>
              <a:rPr lang="en-US" sz="2400" dirty="0" smtClean="0"/>
              <a:t>How </a:t>
            </a:r>
            <a:r>
              <a:rPr lang="en-US" sz="2400" dirty="0" smtClean="0"/>
              <a:t>To Choose and Ask for a Recommendation Letter</a:t>
            </a:r>
          </a:p>
          <a:p>
            <a:r>
              <a:rPr lang="en-US" sz="2400" dirty="0" smtClean="0"/>
              <a:t>How to organize the activities section of the common application</a:t>
            </a:r>
            <a:endParaRPr lang="en-US" sz="2400" dirty="0" smtClean="0"/>
          </a:p>
          <a:p>
            <a:r>
              <a:rPr lang="en-US" sz="2400" dirty="0" smtClean="0"/>
              <a:t>Building a resume</a:t>
            </a:r>
          </a:p>
          <a:p>
            <a:r>
              <a:rPr lang="en-US" sz="2400" dirty="0" smtClean="0"/>
              <a:t>Scholarship </a:t>
            </a:r>
            <a:r>
              <a:rPr lang="en-US" sz="2400" dirty="0" smtClean="0"/>
              <a:t>Application </a:t>
            </a:r>
          </a:p>
          <a:p>
            <a:r>
              <a:rPr lang="en-US" sz="2400" dirty="0" smtClean="0"/>
              <a:t>Gap year plan</a:t>
            </a:r>
          </a:p>
          <a:p>
            <a:r>
              <a:rPr lang="en-US" sz="2400" dirty="0" smtClean="0"/>
              <a:t>More!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290" y="685800"/>
            <a:ext cx="7490948" cy="886968"/>
          </a:xfrm>
        </p:spPr>
        <p:txBody>
          <a:bodyPr/>
          <a:lstStyle/>
          <a:p>
            <a:pPr algn="ctr"/>
            <a:r>
              <a:rPr lang="en-US" sz="3600" dirty="0" smtClean="0"/>
              <a:t>Post-Secondary Visits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8721" y="2020888"/>
            <a:ext cx="6536881" cy="41052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Newsletter </a:t>
            </a:r>
          </a:p>
          <a:p>
            <a:r>
              <a:rPr lang="en-US" sz="2400" dirty="0" smtClean="0">
                <a:hlinkMouseOver r:id="rId2"/>
              </a:rPr>
              <a:t>Naviance</a:t>
            </a:r>
            <a:endParaRPr lang="en-US" sz="2400" dirty="0" smtClean="0"/>
          </a:p>
          <a:p>
            <a:r>
              <a:rPr lang="en-US" sz="2400" dirty="0" smtClean="0"/>
              <a:t>Field Trips?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062" y="685800"/>
            <a:ext cx="7504176" cy="886968"/>
          </a:xfrm>
        </p:spPr>
        <p:txBody>
          <a:bodyPr/>
          <a:lstStyle/>
          <a:p>
            <a:pPr algn="ctr"/>
            <a:r>
              <a:rPr lang="en-US" sz="3600" dirty="0" err="1" smtClean="0"/>
              <a:t>Naviance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1003" y="2020888"/>
            <a:ext cx="6404599" cy="4105275"/>
          </a:xfrm>
        </p:spPr>
        <p:txBody>
          <a:bodyPr/>
          <a:lstStyle/>
          <a:p>
            <a:r>
              <a:rPr lang="en-US" sz="2400" dirty="0" smtClean="0"/>
              <a:t>Research</a:t>
            </a:r>
          </a:p>
          <a:p>
            <a:r>
              <a:rPr lang="en-US" sz="2400" dirty="0" smtClean="0"/>
              <a:t>If it is not in </a:t>
            </a:r>
            <a:r>
              <a:rPr lang="en-US" sz="2400" dirty="0" err="1" smtClean="0"/>
              <a:t>Naviance</a:t>
            </a:r>
            <a:r>
              <a:rPr lang="en-US" sz="2400" dirty="0" smtClean="0"/>
              <a:t>, it does NOT happen.</a:t>
            </a:r>
          </a:p>
          <a:p>
            <a:pPr lvl="1"/>
            <a:r>
              <a:rPr lang="en-US" sz="2400" dirty="0" smtClean="0"/>
              <a:t>Recommendation Letters (more than 2 weeks)</a:t>
            </a:r>
          </a:p>
          <a:p>
            <a:pPr lvl="1"/>
            <a:r>
              <a:rPr lang="en-US" sz="2400" dirty="0" smtClean="0"/>
              <a:t>Transcript, Profile, School Report</a:t>
            </a:r>
            <a:endParaRPr lang="en-US" sz="24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701" y="222599"/>
            <a:ext cx="5753013" cy="887371"/>
          </a:xfrm>
        </p:spPr>
        <p:txBody>
          <a:bodyPr/>
          <a:lstStyle/>
          <a:p>
            <a:r>
              <a:rPr lang="en-US" sz="3600" dirty="0" smtClean="0"/>
              <a:t>The Common Application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9565" y="1838527"/>
            <a:ext cx="7053559" cy="5019473"/>
          </a:xfrm>
        </p:spPr>
        <p:txBody>
          <a:bodyPr>
            <a:noAutofit/>
          </a:bodyPr>
          <a:lstStyle/>
          <a:p>
            <a:r>
              <a:rPr lang="en-US" sz="2400" dirty="0" smtClean="0">
                <a:cs typeface="Papyrus"/>
              </a:rPr>
              <a:t>All schools to which a student is applying are listed here and on </a:t>
            </a:r>
            <a:r>
              <a:rPr lang="en-US" sz="2400" dirty="0" err="1" smtClean="0">
                <a:cs typeface="Papyrus"/>
              </a:rPr>
              <a:t>Naviance</a:t>
            </a:r>
            <a:r>
              <a:rPr lang="en-US" sz="2400" dirty="0" smtClean="0">
                <a:cs typeface="Papyrus"/>
              </a:rPr>
              <a:t>.</a:t>
            </a:r>
          </a:p>
          <a:p>
            <a:pPr lvl="0"/>
            <a:r>
              <a:rPr lang="en-US" sz="2400" dirty="0" smtClean="0">
                <a:cs typeface="Papyrus"/>
              </a:rPr>
              <a:t>Apply </a:t>
            </a:r>
            <a:r>
              <a:rPr lang="en-US" sz="2400" dirty="0">
                <a:cs typeface="Papyrus"/>
              </a:rPr>
              <a:t>online wherever possible, and use the Common </a:t>
            </a:r>
            <a:r>
              <a:rPr lang="en-US" sz="2400" dirty="0" smtClean="0">
                <a:cs typeface="Papyrus"/>
              </a:rPr>
              <a:t>App</a:t>
            </a:r>
          </a:p>
          <a:p>
            <a:pPr lvl="0"/>
            <a:r>
              <a:rPr lang="en-US" sz="2400" dirty="0" smtClean="0">
                <a:cs typeface="Papyrus"/>
              </a:rPr>
              <a:t>Most </a:t>
            </a:r>
            <a:r>
              <a:rPr lang="en-US" sz="2400" dirty="0">
                <a:cs typeface="Papyrus"/>
              </a:rPr>
              <a:t>students apply to</a:t>
            </a:r>
            <a:r>
              <a:rPr lang="en-US" sz="2400" dirty="0" smtClean="0">
                <a:cs typeface="Papyrus"/>
              </a:rPr>
              <a:t> 3 </a:t>
            </a:r>
            <a:r>
              <a:rPr lang="en-US" sz="2400" dirty="0">
                <a:cs typeface="Papyrus"/>
              </a:rPr>
              <a:t>–</a:t>
            </a:r>
            <a:r>
              <a:rPr lang="en-US" sz="2400" dirty="0" smtClean="0">
                <a:cs typeface="Papyrus"/>
              </a:rPr>
              <a:t> </a:t>
            </a:r>
            <a:r>
              <a:rPr lang="en-US" sz="2400" dirty="0" smtClean="0">
                <a:cs typeface="Papyrus"/>
              </a:rPr>
              <a:t>10 colleges.  </a:t>
            </a:r>
            <a:endParaRPr lang="en-US" sz="2400" dirty="0" smtClean="0">
              <a:cs typeface="Papyrus"/>
            </a:endParaRPr>
          </a:p>
          <a:p>
            <a:pPr lvl="0"/>
            <a:r>
              <a:rPr lang="en-US" sz="2400" dirty="0" smtClean="0">
                <a:cs typeface="Papyrus"/>
              </a:rPr>
              <a:t>Electronic systems bog down at peak application times. </a:t>
            </a:r>
            <a:endParaRPr lang="en-US" sz="2400" dirty="0">
              <a:cs typeface="Papyru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10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34" y="685800"/>
            <a:ext cx="6937104" cy="886968"/>
          </a:xfrm>
        </p:spPr>
        <p:txBody>
          <a:bodyPr/>
          <a:lstStyle/>
          <a:p>
            <a:r>
              <a:rPr lang="en-US" b="1" dirty="0" smtClean="0"/>
              <a:t>Application Timelines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399" y="2020888"/>
            <a:ext cx="6459203" cy="41052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Rolling </a:t>
            </a:r>
          </a:p>
          <a:p>
            <a:r>
              <a:rPr lang="en-US" sz="2400" dirty="0" smtClean="0"/>
              <a:t>Early Action</a:t>
            </a:r>
          </a:p>
          <a:p>
            <a:r>
              <a:rPr lang="en-US" sz="2400" dirty="0" smtClean="0"/>
              <a:t>Regular Decision</a:t>
            </a:r>
          </a:p>
          <a:p>
            <a:r>
              <a:rPr lang="en-US" sz="2400" dirty="0" smtClean="0"/>
              <a:t>Early Decision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247" y="685800"/>
            <a:ext cx="7333991" cy="886968"/>
          </a:xfrm>
        </p:spPr>
        <p:txBody>
          <a:bodyPr/>
          <a:lstStyle/>
          <a:p>
            <a:r>
              <a:rPr lang="en-US" b="1" dirty="0" smtClean="0"/>
              <a:t>A note about submitting applications…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361" y="2020888"/>
            <a:ext cx="6527241" cy="41052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student can submit their application when it is ready. </a:t>
            </a:r>
          </a:p>
          <a:p>
            <a:r>
              <a:rPr lang="en-US" sz="2400" dirty="0" smtClean="0"/>
              <a:t>Deadlines are REAL</a:t>
            </a:r>
          </a:p>
          <a:p>
            <a:r>
              <a:rPr lang="en-US" sz="2400" dirty="0" smtClean="0"/>
              <a:t>A student should NOT wait until the day before or day of the deadline. </a:t>
            </a:r>
          </a:p>
          <a:p>
            <a:r>
              <a:rPr lang="en-US" sz="2400" dirty="0" smtClean="0"/>
              <a:t>Write username and passwords down somewhere secure.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586" y="685800"/>
            <a:ext cx="7322652" cy="886968"/>
          </a:xfrm>
        </p:spPr>
        <p:txBody>
          <a:bodyPr/>
          <a:lstStyle/>
          <a:p>
            <a:r>
              <a:rPr lang="en-US" sz="3600" dirty="0" smtClean="0"/>
              <a:t>Admission Decisions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361" y="2020888"/>
            <a:ext cx="6527241" cy="4105275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Papyrus"/>
              </a:rPr>
              <a:t>Deferrals</a:t>
            </a:r>
          </a:p>
          <a:p>
            <a:r>
              <a:rPr lang="en-US" sz="2400" dirty="0" smtClean="0">
                <a:cs typeface="Papyrus"/>
              </a:rPr>
              <a:t>Acceptances</a:t>
            </a:r>
            <a:endParaRPr lang="en-US" sz="2400" dirty="0" smtClean="0">
              <a:cs typeface="Papyrus"/>
            </a:endParaRPr>
          </a:p>
          <a:p>
            <a:r>
              <a:rPr lang="en-US" sz="2400" dirty="0" smtClean="0">
                <a:cs typeface="Papyrus"/>
              </a:rPr>
              <a:t>Denials </a:t>
            </a:r>
          </a:p>
          <a:p>
            <a:r>
              <a:rPr lang="en-US" sz="2400" dirty="0" smtClean="0">
                <a:cs typeface="Papyrus"/>
              </a:rPr>
              <a:t>Waitlisted (you must accept a position on the waitlist) </a:t>
            </a:r>
          </a:p>
          <a:p>
            <a:endParaRPr lang="en-US" sz="2400" dirty="0">
              <a:cs typeface="Papyru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669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7627" y="408248"/>
            <a:ext cx="6307975" cy="886968"/>
          </a:xfrm>
        </p:spPr>
        <p:txBody>
          <a:bodyPr/>
          <a:lstStyle/>
          <a:p>
            <a:r>
              <a:rPr lang="en-US" sz="3600" dirty="0" smtClean="0"/>
              <a:t>Parents Can Help!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9263" y="1572768"/>
            <a:ext cx="6306339" cy="4857139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Papyrus"/>
              </a:rPr>
              <a:t>“How Can I Help?” </a:t>
            </a:r>
            <a:r>
              <a:rPr lang="en-US" sz="2400" dirty="0" err="1" smtClean="0">
                <a:cs typeface="Papyrus"/>
              </a:rPr>
              <a:t>vs</a:t>
            </a:r>
            <a:r>
              <a:rPr lang="en-US" sz="2400" dirty="0" smtClean="0">
                <a:cs typeface="Papyrus"/>
              </a:rPr>
              <a:t> Nagging</a:t>
            </a:r>
            <a:endParaRPr lang="en-US" sz="2400" dirty="0" smtClean="0">
              <a:cs typeface="Papyrus"/>
            </a:endParaRPr>
          </a:p>
          <a:p>
            <a:r>
              <a:rPr lang="en-US" sz="2400" dirty="0" smtClean="0">
                <a:cs typeface="Papyrus"/>
              </a:rPr>
              <a:t>Treats </a:t>
            </a:r>
            <a:r>
              <a:rPr lang="en-US" sz="2400" dirty="0" smtClean="0">
                <a:cs typeface="Papyrus"/>
              </a:rPr>
              <a:t>and breaks</a:t>
            </a:r>
          </a:p>
          <a:p>
            <a:r>
              <a:rPr lang="en-US" sz="2400" dirty="0" smtClean="0">
                <a:cs typeface="Papyrus"/>
              </a:rPr>
              <a:t>Unconditional love</a:t>
            </a:r>
          </a:p>
          <a:p>
            <a:r>
              <a:rPr lang="en-US" sz="2400" dirty="0" smtClean="0">
                <a:cs typeface="Papyrus"/>
              </a:rPr>
              <a:t>Listen</a:t>
            </a:r>
          </a:p>
          <a:p>
            <a:r>
              <a:rPr lang="en-US" sz="2400" dirty="0" smtClean="0">
                <a:cs typeface="Papyrus"/>
              </a:rPr>
              <a:t>Take care of Financial Aid applications and deadlines- beginning Oct 1</a:t>
            </a:r>
            <a:endParaRPr lang="en-US" sz="2400" dirty="0" smtClean="0">
              <a:cs typeface="Papyrus"/>
            </a:endParaRPr>
          </a:p>
          <a:p>
            <a:r>
              <a:rPr lang="en-US" sz="2400" dirty="0" smtClean="0"/>
              <a:t>Calendar </a:t>
            </a:r>
            <a:r>
              <a:rPr lang="en-US" sz="2400" dirty="0" smtClean="0"/>
              <a:t>of deadlines</a:t>
            </a:r>
          </a:p>
          <a:p>
            <a:endParaRPr lang="en-US" sz="2400" dirty="0" smtClean="0">
              <a:latin typeface="+mn-lt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539" y="659064"/>
            <a:ext cx="8020176" cy="886968"/>
          </a:xfrm>
        </p:spPr>
        <p:txBody>
          <a:bodyPr/>
          <a:lstStyle/>
          <a:p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Ask your student how you can help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6555" y="1737895"/>
            <a:ext cx="6450683" cy="4805414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>
                <a:cs typeface="Papyrus"/>
              </a:rPr>
              <a:t>Your student </a:t>
            </a:r>
            <a:r>
              <a:rPr lang="en-US" sz="2400" b="1" u="sng" dirty="0" smtClean="0">
                <a:cs typeface="Papyrus"/>
              </a:rPr>
              <a:t>will</a:t>
            </a:r>
            <a:r>
              <a:rPr lang="en-US" sz="2400" dirty="0" smtClean="0">
                <a:cs typeface="Papyrus"/>
              </a:rPr>
              <a:t> need your help with:</a:t>
            </a:r>
          </a:p>
          <a:p>
            <a:pPr lvl="1"/>
            <a:r>
              <a:rPr lang="en-US" sz="2400" dirty="0" smtClean="0">
                <a:cs typeface="Papyrus"/>
              </a:rPr>
              <a:t>Financial aid</a:t>
            </a:r>
          </a:p>
          <a:p>
            <a:pPr lvl="0"/>
            <a:r>
              <a:rPr lang="en-US" sz="2400" dirty="0" smtClean="0">
                <a:cs typeface="Papyrus"/>
              </a:rPr>
              <a:t>Your student </a:t>
            </a:r>
            <a:r>
              <a:rPr lang="en-US" sz="2400" b="1" u="sng" dirty="0" smtClean="0">
                <a:cs typeface="Papyrus"/>
              </a:rPr>
              <a:t>may</a:t>
            </a:r>
            <a:r>
              <a:rPr lang="en-US" sz="2400" u="sng" dirty="0" smtClean="0">
                <a:cs typeface="Papyrus"/>
              </a:rPr>
              <a:t> </a:t>
            </a:r>
            <a:r>
              <a:rPr lang="en-US" sz="2400" dirty="0" smtClean="0">
                <a:cs typeface="Papyrus"/>
              </a:rPr>
              <a:t>want your help with:</a:t>
            </a:r>
            <a:endParaRPr lang="en-US" sz="2400" dirty="0" smtClean="0">
              <a:cs typeface="Papyrus"/>
            </a:endParaRPr>
          </a:p>
          <a:p>
            <a:pPr lvl="1"/>
            <a:r>
              <a:rPr lang="en-US" sz="2400" dirty="0" smtClean="0">
                <a:cs typeface="Papyrus"/>
              </a:rPr>
              <a:t>Scheduling </a:t>
            </a:r>
            <a:r>
              <a:rPr lang="en-US" sz="2400" dirty="0">
                <a:cs typeface="Papyrus"/>
              </a:rPr>
              <a:t>interviews</a:t>
            </a:r>
          </a:p>
          <a:p>
            <a:pPr lvl="1"/>
            <a:r>
              <a:rPr lang="en-US" sz="2400" dirty="0" smtClean="0">
                <a:cs typeface="Papyrus"/>
              </a:rPr>
              <a:t>Making a college list</a:t>
            </a:r>
          </a:p>
          <a:p>
            <a:pPr lvl="1"/>
            <a:r>
              <a:rPr lang="en-US" sz="2400" dirty="0" smtClean="0">
                <a:cs typeface="Papyrus"/>
              </a:rPr>
              <a:t>Talking about majors</a:t>
            </a:r>
          </a:p>
          <a:p>
            <a:pPr lvl="1"/>
            <a:r>
              <a:rPr lang="en-US" sz="2400" dirty="0" smtClean="0">
                <a:cs typeface="Papyrus"/>
              </a:rPr>
              <a:t>Remembering a list of activities/</a:t>
            </a:r>
            <a:r>
              <a:rPr lang="en-US" sz="2400" dirty="0" smtClean="0">
                <a:cs typeface="Papyrus"/>
              </a:rPr>
              <a:t>awards</a:t>
            </a:r>
          </a:p>
          <a:p>
            <a:pPr lvl="1"/>
            <a:r>
              <a:rPr lang="en-US" sz="2400" dirty="0" smtClean="0">
                <a:cs typeface="Papyrus"/>
              </a:rPr>
              <a:t>Paying for application</a:t>
            </a:r>
          </a:p>
          <a:p>
            <a:pPr lvl="1"/>
            <a:r>
              <a:rPr lang="en-US" sz="2400" dirty="0" smtClean="0">
                <a:cs typeface="Papyrus"/>
              </a:rPr>
              <a:t>Apply for Free &amp; Reduced Lunch</a:t>
            </a:r>
          </a:p>
          <a:p>
            <a:pPr lvl="1"/>
            <a:endParaRPr lang="en-US" sz="2400" dirty="0" smtClean="0">
              <a:cs typeface="Papyr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857" y="242316"/>
            <a:ext cx="6449502" cy="886968"/>
          </a:xfrm>
        </p:spPr>
        <p:txBody>
          <a:bodyPr/>
          <a:lstStyle/>
          <a:p>
            <a:r>
              <a:rPr lang="en-US" sz="3600" dirty="0" smtClean="0"/>
              <a:t>Organizational Chart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7738" y="2020888"/>
            <a:ext cx="6447864" cy="4105275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27738" y="1296521"/>
          <a:ext cx="6710284" cy="5224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571"/>
                <a:gridCol w="1677571"/>
                <a:gridCol w="1677571"/>
                <a:gridCol w="1677571"/>
              </a:tblGrid>
              <a:tr h="8706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UVM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</a:t>
                      </a:r>
                      <a:endParaRPr lang="en-US" dirty="0"/>
                    </a:p>
                  </a:txBody>
                  <a:tcPr/>
                </a:tc>
              </a:tr>
              <a:tr h="870674">
                <a:tc>
                  <a:txBody>
                    <a:bodyPr/>
                    <a:lstStyle/>
                    <a:p>
                      <a:r>
                        <a:rPr lang="en-US" dirty="0" smtClean="0"/>
                        <a:t>App </a:t>
                      </a:r>
                      <a:r>
                        <a:rPr lang="en-US" dirty="0" err="1" smtClean="0"/>
                        <a:t>Ddln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 1-FREE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1</a:t>
                      </a:r>
                      <a:endParaRPr lang="en-US" dirty="0"/>
                    </a:p>
                  </a:txBody>
                  <a:tcPr/>
                </a:tc>
              </a:tr>
              <a:tr h="870674">
                <a:tc>
                  <a:txBody>
                    <a:bodyPr/>
                    <a:lstStyle/>
                    <a:p>
                      <a:r>
                        <a:rPr lang="en-US" dirty="0" smtClean="0"/>
                        <a:t>FA </a:t>
                      </a:r>
                      <a:r>
                        <a:rPr lang="en-US" dirty="0" err="1" smtClean="0"/>
                        <a:t>Ddln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ASAP- </a:t>
                      </a:r>
                    </a:p>
                    <a:p>
                      <a:r>
                        <a:rPr lang="en-US" dirty="0" smtClean="0"/>
                        <a:t>FAFSA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ASAP/Feb</a:t>
                      </a:r>
                      <a:r>
                        <a:rPr lang="en-US" baseline="0" dirty="0" smtClean="0"/>
                        <a:t> 1 CSS &amp; FAFSA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ASAP/Feb1 FAFSA</a:t>
                      </a:r>
                      <a:endParaRPr lang="en-US" dirty="0"/>
                    </a:p>
                  </a:txBody>
                  <a:tcPr/>
                </a:tc>
              </a:tr>
              <a:tr h="870674">
                <a:tc>
                  <a:txBody>
                    <a:bodyPr/>
                    <a:lstStyle/>
                    <a:p>
                      <a:r>
                        <a:rPr lang="en-US" dirty="0" smtClean="0"/>
                        <a:t># </a:t>
                      </a:r>
                      <a:r>
                        <a:rPr lang="en-US" dirty="0" err="1" smtClean="0"/>
                        <a:t>Recs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870674">
                <a:tc>
                  <a:txBody>
                    <a:bodyPr/>
                    <a:lstStyle/>
                    <a:p>
                      <a:r>
                        <a:rPr lang="en-US" dirty="0" smtClean="0"/>
                        <a:t>Interview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870674">
                <a:tc>
                  <a:txBody>
                    <a:bodyPr/>
                    <a:lstStyle/>
                    <a:p>
                      <a:r>
                        <a:rPr lang="en-US" dirty="0" smtClean="0"/>
                        <a:t>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Yes-sent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Optional-No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Yes-sent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30" y="414421"/>
            <a:ext cx="5708603" cy="886968"/>
          </a:xfrm>
        </p:spPr>
        <p:txBody>
          <a:bodyPr/>
          <a:lstStyle/>
          <a:p>
            <a:r>
              <a:rPr lang="en-US" sz="3600" dirty="0" smtClean="0"/>
              <a:t>Our Goals For Tonight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6633" y="2154642"/>
            <a:ext cx="6604000" cy="4105275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Papyrus"/>
              </a:rPr>
              <a:t>Highlight what is yet to come as your children plan for life after TSA.</a:t>
            </a:r>
          </a:p>
          <a:p>
            <a:r>
              <a:rPr lang="en-US" sz="2400" dirty="0" smtClean="0">
                <a:cs typeface="Papyrus"/>
              </a:rPr>
              <a:t>Tips on surviving and thriving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171" y="685800"/>
            <a:ext cx="7470067" cy="886968"/>
          </a:xfrm>
        </p:spPr>
        <p:txBody>
          <a:bodyPr/>
          <a:lstStyle/>
          <a:p>
            <a:pPr algn="ctr"/>
            <a:r>
              <a:rPr lang="en-US" sz="3600" dirty="0" smtClean="0"/>
              <a:t>Financial Aid- October 1, </a:t>
            </a:r>
            <a:r>
              <a:rPr lang="en-US" sz="3600" dirty="0" smtClean="0"/>
              <a:t>2020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379" y="1572768"/>
            <a:ext cx="6973877" cy="455339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24" dirty="0" smtClean="0"/>
              <a:t>Free Application For Federal Student Aid = </a:t>
            </a:r>
            <a:r>
              <a:rPr lang="en-US" sz="2824" b="1" dirty="0" smtClean="0"/>
              <a:t>FAFSA</a:t>
            </a:r>
          </a:p>
          <a:p>
            <a:pPr lvl="1">
              <a:buNone/>
            </a:pPr>
            <a:r>
              <a:rPr lang="en-US" sz="2824" dirty="0" smtClean="0">
                <a:hlinkClick r:id="rId2"/>
              </a:rPr>
              <a:t>www.fafsa.gov</a:t>
            </a:r>
            <a:endParaRPr lang="en-US" sz="2824" dirty="0" smtClean="0"/>
          </a:p>
          <a:p>
            <a:pPr lvl="1"/>
            <a:endParaRPr lang="en-US" sz="2824" dirty="0" smtClean="0"/>
          </a:p>
          <a:p>
            <a:pPr lvl="1">
              <a:buNone/>
            </a:pPr>
            <a:r>
              <a:rPr lang="en-US" sz="2824" dirty="0" smtClean="0"/>
              <a:t>Vermont Student Assistance Corporation = VSAC</a:t>
            </a:r>
          </a:p>
          <a:p>
            <a:pPr lvl="1">
              <a:buNone/>
            </a:pPr>
            <a:r>
              <a:rPr lang="en-US" sz="2824" dirty="0" smtClean="0">
                <a:hlinkMouseOver r:id="rId3"/>
              </a:rPr>
              <a:t>www.vsac.org</a:t>
            </a:r>
            <a:endParaRPr lang="en-US" sz="2824" dirty="0" smtClean="0"/>
          </a:p>
          <a:p>
            <a:pPr lvl="1">
              <a:buNone/>
            </a:pPr>
            <a:endParaRPr lang="en-US" sz="2824" dirty="0" smtClean="0"/>
          </a:p>
          <a:p>
            <a:pPr lvl="1">
              <a:buNone/>
            </a:pPr>
            <a:endParaRPr lang="en-US" sz="2824" dirty="0" smtClean="0"/>
          </a:p>
          <a:p>
            <a:pPr lvl="1">
              <a:buNone/>
            </a:pPr>
            <a:endParaRPr lang="en-US" sz="2824" dirty="0" smtClean="0"/>
          </a:p>
          <a:p>
            <a:pPr lvl="1">
              <a:buNone/>
            </a:pPr>
            <a:r>
              <a:rPr lang="en-US" sz="2824" dirty="0" smtClean="0"/>
              <a:t>College Scholarship Service = CSS Profile</a:t>
            </a:r>
          </a:p>
          <a:p>
            <a:pPr lvl="1">
              <a:buNone/>
            </a:pPr>
            <a:r>
              <a:rPr lang="en-US" sz="2824" dirty="0" smtClean="0"/>
              <a:t>Only fill this out if the schools you are applying to require it. </a:t>
            </a:r>
          </a:p>
          <a:p>
            <a:pPr lvl="1">
              <a:buNone/>
            </a:pPr>
            <a:r>
              <a:rPr lang="en-US" sz="2824" dirty="0" smtClean="0">
                <a:hlinkClick r:id="rId4"/>
              </a:rPr>
              <a:t>https://student.collegeboard.org/css-financial-aid-profile</a:t>
            </a:r>
            <a:endParaRPr lang="en-US" sz="2824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568" y="685800"/>
            <a:ext cx="4948238" cy="886968"/>
          </a:xfrm>
        </p:spPr>
        <p:txBody>
          <a:bodyPr/>
          <a:lstStyle/>
          <a:p>
            <a:r>
              <a:rPr lang="en-US" b="1" dirty="0" smtClean="0"/>
              <a:t>“We”  </a:t>
            </a:r>
            <a:r>
              <a:rPr lang="en-US" b="1" dirty="0" err="1" smtClean="0"/>
              <a:t>vs</a:t>
            </a:r>
            <a:r>
              <a:rPr lang="en-US" b="1" dirty="0" smtClean="0"/>
              <a:t> “She/He/They”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0323" y="2020888"/>
            <a:ext cx="6595279" cy="410527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This is not YOUR post-secondary process.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5694" y="1759564"/>
            <a:ext cx="6896354" cy="53488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cs typeface="Papyrus"/>
              </a:rPr>
              <a:t>Be a safe space where they don’t have to think or talk about “</a:t>
            </a:r>
            <a:r>
              <a:rPr lang="en-US" sz="2400" dirty="0" err="1" smtClean="0">
                <a:cs typeface="Papyrus"/>
              </a:rPr>
              <a:t>whats</a:t>
            </a:r>
            <a:r>
              <a:rPr lang="en-US" sz="2400" dirty="0" smtClean="0">
                <a:cs typeface="Papyrus"/>
              </a:rPr>
              <a:t> next” if they don’t want to.</a:t>
            </a:r>
            <a:endParaRPr lang="en-US" sz="2400" dirty="0" smtClean="0">
              <a:cs typeface="Papyr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444" y="242315"/>
            <a:ext cx="7543861" cy="1152531"/>
          </a:xfrm>
        </p:spPr>
        <p:txBody>
          <a:bodyPr/>
          <a:lstStyle/>
          <a:p>
            <a:pPr algn="ctr"/>
            <a:r>
              <a:rPr lang="en-US" sz="3600" dirty="0" smtClean="0"/>
              <a:t>Before Christmas a Student should…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4547" y="1572768"/>
            <a:ext cx="6984495" cy="496275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cs typeface="Papyrus"/>
              </a:rPr>
              <a:t>Identify a minimum of 3</a:t>
            </a:r>
            <a:r>
              <a:rPr lang="en-US" sz="2400" dirty="0" smtClean="0">
                <a:cs typeface="Papyrus"/>
              </a:rPr>
              <a:t> specific options </a:t>
            </a:r>
            <a:r>
              <a:rPr lang="en-US" sz="2400" dirty="0" smtClean="0">
                <a:cs typeface="Papyrus"/>
              </a:rPr>
              <a:t>that they could be happy with.  List them in </a:t>
            </a:r>
            <a:r>
              <a:rPr lang="en-US" sz="2400" dirty="0" err="1" smtClean="0">
                <a:cs typeface="Papyrus"/>
              </a:rPr>
              <a:t>Naviance</a:t>
            </a:r>
            <a:r>
              <a:rPr lang="en-US" sz="2400" dirty="0" smtClean="0">
                <a:cs typeface="Papyrus"/>
              </a:rPr>
              <a:t>. (this can be added to later in the year) </a:t>
            </a:r>
            <a:endParaRPr lang="en-US" sz="2400" dirty="0" smtClean="0">
              <a:cs typeface="Papyrus"/>
            </a:endParaRPr>
          </a:p>
          <a:p>
            <a:r>
              <a:rPr lang="en-US" sz="2400" dirty="0" smtClean="0">
                <a:cs typeface="Papyrus"/>
              </a:rPr>
              <a:t>Work on their  </a:t>
            </a:r>
            <a:r>
              <a:rPr lang="en-US" sz="2400" dirty="0" smtClean="0">
                <a:cs typeface="Papyrus"/>
              </a:rPr>
              <a:t>application</a:t>
            </a:r>
            <a:endParaRPr lang="en-US" sz="2400" dirty="0" smtClean="0">
              <a:cs typeface="Papyrus"/>
            </a:endParaRPr>
          </a:p>
          <a:p>
            <a:r>
              <a:rPr lang="en-US" sz="2400" dirty="0" smtClean="0">
                <a:cs typeface="Papyrus"/>
              </a:rPr>
              <a:t>Do the research to decide if they should send test scores</a:t>
            </a:r>
            <a:endParaRPr lang="en-US" sz="2400" dirty="0" smtClean="0">
              <a:cs typeface="Papyrus"/>
            </a:endParaRPr>
          </a:p>
          <a:p>
            <a:r>
              <a:rPr lang="en-US" sz="2400" dirty="0" smtClean="0">
                <a:cs typeface="Papyrus"/>
              </a:rPr>
              <a:t>Draft a personal statement</a:t>
            </a:r>
          </a:p>
          <a:p>
            <a:r>
              <a:rPr lang="en-US" sz="2400" dirty="0" smtClean="0">
                <a:cs typeface="Papyrus"/>
              </a:rPr>
              <a:t>Request recommendation letters from teachers (in Sept)</a:t>
            </a:r>
          </a:p>
          <a:p>
            <a:r>
              <a:rPr lang="en-US" sz="2400" dirty="0" smtClean="0">
                <a:cs typeface="Papyrus"/>
              </a:rPr>
              <a:t>Review their transcript with a</a:t>
            </a:r>
            <a:r>
              <a:rPr lang="en-US" sz="2400" dirty="0" smtClean="0">
                <a:cs typeface="Papyrus"/>
              </a:rPr>
              <a:t> guardian </a:t>
            </a:r>
            <a:r>
              <a:rPr lang="en-US" sz="2400" dirty="0" smtClean="0">
                <a:cs typeface="Papyrus"/>
              </a:rPr>
              <a:t>AND their advisor (in Sept )</a:t>
            </a:r>
          </a:p>
          <a:p>
            <a:r>
              <a:rPr lang="en-US" sz="2400" dirty="0" smtClean="0">
                <a:cs typeface="Papyrus"/>
              </a:rPr>
              <a:t>Confirm with Ellen if they are applying for an EA or ED deadline </a:t>
            </a:r>
            <a:r>
              <a:rPr lang="en-US" sz="2400" dirty="0" smtClean="0">
                <a:cs typeface="Papyrus"/>
              </a:rPr>
              <a:t>(by mid Oct)</a:t>
            </a:r>
            <a:endParaRPr lang="en-US" sz="2400" dirty="0" smtClean="0">
              <a:cs typeface="Papyrus"/>
            </a:endParaRPr>
          </a:p>
          <a:p>
            <a:endParaRPr lang="en-US" dirty="0" smtClean="0">
              <a:cs typeface="Papyrus"/>
            </a:endParaRPr>
          </a:p>
          <a:p>
            <a:endParaRPr lang="en-US" dirty="0" smtClean="0">
              <a:cs typeface="Papyrus"/>
            </a:endParaRPr>
          </a:p>
          <a:p>
            <a:endParaRPr lang="en-US" dirty="0" smtClean="0">
              <a:cs typeface="Papyru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303" y="685800"/>
            <a:ext cx="7231935" cy="886968"/>
          </a:xfrm>
        </p:spPr>
        <p:txBody>
          <a:bodyPr/>
          <a:lstStyle/>
          <a:p>
            <a:r>
              <a:rPr lang="en-US" dirty="0" smtClean="0"/>
              <a:t>Senior Application Checklist Available in Senior Seminar Topics in </a:t>
            </a:r>
            <a:r>
              <a:rPr lang="en-US" dirty="0" err="1" smtClean="0"/>
              <a:t>Blackbaud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263" y="903845"/>
            <a:ext cx="6487060" cy="886968"/>
          </a:xfrm>
        </p:spPr>
        <p:txBody>
          <a:bodyPr/>
          <a:lstStyle/>
          <a:p>
            <a:r>
              <a:rPr lang="en-US" sz="3800" dirty="0" smtClean="0"/>
              <a:t>Thank you!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2371" y="2020888"/>
            <a:ext cx="4946602" cy="410527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Questions? </a:t>
            </a:r>
          </a:p>
          <a:p>
            <a:r>
              <a:rPr lang="en-US" sz="2400" dirty="0" smtClean="0">
                <a:latin typeface="+mn-lt"/>
              </a:rPr>
              <a:t>Email me with additional questions: </a:t>
            </a:r>
            <a:r>
              <a:rPr lang="en-US" sz="2400" dirty="0" smtClean="0">
                <a:latin typeface="+mn-lt"/>
                <a:hlinkClick r:id="rId2"/>
              </a:rPr>
              <a:t>ebagnato@sharonacademy.net</a:t>
            </a:r>
            <a:r>
              <a:rPr lang="en-US" sz="2400" dirty="0" smtClean="0">
                <a:latin typeface="+mn-lt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263" y="5304243"/>
            <a:ext cx="58801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42627" y="2753909"/>
            <a:ext cx="4452464" cy="1790041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The Sharon Academy Career and College Advising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70498" y="5774672"/>
            <a:ext cx="4603376" cy="108332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114" y="283506"/>
            <a:ext cx="7572124" cy="1289262"/>
          </a:xfrm>
        </p:spPr>
        <p:txBody>
          <a:bodyPr/>
          <a:lstStyle/>
          <a:p>
            <a:pPr algn="ctr"/>
            <a:r>
              <a:rPr lang="en-US" sz="3600" dirty="0" smtClean="0"/>
              <a:t>You’re Not Alone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021" y="2020888"/>
            <a:ext cx="6538581" cy="4105275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“I Know”</a:t>
            </a:r>
          </a:p>
          <a:p>
            <a:pPr lvl="1"/>
            <a:r>
              <a:rPr lang="en-US" sz="2400" dirty="0" smtClean="0"/>
              <a:t>Visit, Interview, Thank you cards, connections, test scores, consider ED, work on your application &amp; essay</a:t>
            </a:r>
          </a:p>
          <a:p>
            <a:pPr lvl="1"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416" y="226804"/>
            <a:ext cx="7628822" cy="1345964"/>
          </a:xfrm>
        </p:spPr>
        <p:txBody>
          <a:bodyPr/>
          <a:lstStyle/>
          <a:p>
            <a:pPr algn="ctr"/>
            <a:r>
              <a:rPr lang="en-US" sz="3600" dirty="0" smtClean="0"/>
              <a:t>You’re Not Alone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8454" y="1735054"/>
            <a:ext cx="6357147" cy="439110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 know….</a:t>
            </a:r>
            <a:r>
              <a:rPr lang="en-US" sz="3600" b="1" dirty="0" err="1" smtClean="0"/>
              <a:t>kinda</a:t>
            </a:r>
            <a:r>
              <a:rPr lang="en-US" sz="3600" b="1" dirty="0" smtClean="0"/>
              <a:t>’</a:t>
            </a:r>
          </a:p>
          <a:p>
            <a:pPr lvl="1"/>
            <a:r>
              <a:rPr lang="en-US" sz="2400" b="1" dirty="0" smtClean="0"/>
              <a:t>Visit &amp; list pros and cons, establish criteria and search, attend college visits at TSA, job shadow, work on applications &amp; essay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look for a community where you can safely make mistakes, try new things, and  be who you are. 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5398" y="283505"/>
            <a:ext cx="7061840" cy="1300603"/>
          </a:xfrm>
        </p:spPr>
        <p:txBody>
          <a:bodyPr/>
          <a:lstStyle/>
          <a:p>
            <a:pPr algn="ctr"/>
            <a:r>
              <a:rPr lang="en-US" sz="3600" dirty="0" smtClean="0"/>
              <a:t>You’re Not Alone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701" y="2020888"/>
            <a:ext cx="6515901" cy="4105275"/>
          </a:xfrm>
        </p:spPr>
        <p:txBody>
          <a:bodyPr/>
          <a:lstStyle/>
          <a:p>
            <a:r>
              <a:rPr lang="en-US" sz="3600" b="1" dirty="0" smtClean="0"/>
              <a:t>“I have no idea”</a:t>
            </a:r>
          </a:p>
          <a:p>
            <a:pPr lvl="1"/>
            <a:r>
              <a:rPr lang="en-US" sz="2400" dirty="0" smtClean="0"/>
              <a:t>Visit, Talk, Career Interest Inventory, Job shadow, Consider gap year opportunities such as </a:t>
            </a:r>
            <a:r>
              <a:rPr lang="en-US" sz="2400" dirty="0" err="1" smtClean="0"/>
              <a:t>Americorps</a:t>
            </a:r>
            <a:r>
              <a:rPr lang="en-US" sz="2400" dirty="0" smtClean="0"/>
              <a:t>, work on applications.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What is important to me?  How do I want to grow/learn?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099" y="242316"/>
            <a:ext cx="7167503" cy="886968"/>
          </a:xfrm>
        </p:spPr>
        <p:txBody>
          <a:bodyPr/>
          <a:lstStyle/>
          <a:p>
            <a:r>
              <a:rPr lang="en-US" b="1" dirty="0" smtClean="0"/>
              <a:t>There is a lot that is </a:t>
            </a:r>
            <a:r>
              <a:rPr lang="en-US" b="1" u="sng" dirty="0" smtClean="0"/>
              <a:t>different</a:t>
            </a:r>
            <a:r>
              <a:rPr lang="en-US" b="1" dirty="0" smtClean="0"/>
              <a:t> from “normal”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523" y="1502487"/>
            <a:ext cx="6393079" cy="448515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Masks</a:t>
            </a:r>
          </a:p>
          <a:p>
            <a:r>
              <a:rPr lang="en-US" sz="2400" dirty="0" smtClean="0"/>
              <a:t>Social Distance</a:t>
            </a:r>
          </a:p>
          <a:p>
            <a:r>
              <a:rPr lang="en-US" sz="2400" dirty="0" smtClean="0"/>
              <a:t>Students can NOT visit college campuses</a:t>
            </a:r>
          </a:p>
          <a:p>
            <a:r>
              <a:rPr lang="en-US" sz="2400" dirty="0" smtClean="0"/>
              <a:t>The NEACAC Burlington College Fair is virtual.  </a:t>
            </a:r>
          </a:p>
          <a:p>
            <a:r>
              <a:rPr lang="en-US" sz="2400" dirty="0" smtClean="0"/>
              <a:t>Post-Secondary visits to TSA will be virtual</a:t>
            </a:r>
          </a:p>
          <a:p>
            <a:r>
              <a:rPr lang="en-US" sz="2400" dirty="0" smtClean="0"/>
              <a:t>MORE schools are test-optional</a:t>
            </a:r>
          </a:p>
          <a:p>
            <a:r>
              <a:rPr lang="en-US" sz="2400" dirty="0" smtClean="0"/>
              <a:t>Ellen has MORE time to work with students on the days they are off campus. </a:t>
            </a:r>
          </a:p>
          <a:p>
            <a:r>
              <a:rPr lang="en-US" sz="2400" dirty="0" smtClean="0"/>
              <a:t>Interim is not happening in November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361" y="685800"/>
            <a:ext cx="6528877" cy="886968"/>
          </a:xfrm>
        </p:spPr>
        <p:txBody>
          <a:bodyPr/>
          <a:lstStyle/>
          <a:p>
            <a:r>
              <a:rPr lang="en-US" sz="3200" dirty="0" smtClean="0"/>
              <a:t>Important Dates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361" y="2020888"/>
            <a:ext cx="6527241" cy="410527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Mondays</a:t>
            </a:r>
            <a:r>
              <a:rPr lang="en-US" sz="2800" dirty="0" smtClean="0"/>
              <a:t>- Senior Seminar</a:t>
            </a:r>
          </a:p>
          <a:p>
            <a:r>
              <a:rPr lang="en-US" sz="2800" b="1" dirty="0" smtClean="0"/>
              <a:t>Sept 19</a:t>
            </a:r>
            <a:r>
              <a:rPr lang="en-US" sz="2800" dirty="0" smtClean="0"/>
              <a:t>:  College Fair Field Trip.  Arrive at TSA no later than 7:30.</a:t>
            </a:r>
          </a:p>
          <a:p>
            <a:r>
              <a:rPr lang="en-US" sz="2800" b="1" dirty="0" smtClean="0"/>
              <a:t>October 16:  </a:t>
            </a:r>
            <a:r>
              <a:rPr lang="en-US" sz="2800" dirty="0" smtClean="0"/>
              <a:t>Senior Work Day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19" y="685800"/>
            <a:ext cx="7477720" cy="886968"/>
          </a:xfrm>
        </p:spPr>
        <p:txBody>
          <a:bodyPr/>
          <a:lstStyle/>
          <a:p>
            <a:r>
              <a:rPr lang="en-US" dirty="0" smtClean="0"/>
              <a:t>Wednesday, October 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319" y="2020888"/>
            <a:ext cx="6444283" cy="4105275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sz="2400" dirty="0" smtClean="0"/>
              <a:t>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graders take the PSAT</a:t>
            </a:r>
          </a:p>
          <a:p>
            <a:r>
              <a:rPr lang="en-US" sz="2400" dirty="0" smtClean="0"/>
              <a:t>Senior Work Day with info sessions..</a:t>
            </a:r>
          </a:p>
          <a:p>
            <a:pPr lvl="1"/>
            <a:r>
              <a:rPr lang="en-US" sz="2400" dirty="0" smtClean="0"/>
              <a:t>Starting  a personal statement</a:t>
            </a:r>
          </a:p>
          <a:p>
            <a:pPr lvl="1"/>
            <a:r>
              <a:rPr lang="en-US" sz="2400" dirty="0" smtClean="0"/>
              <a:t>Editing a personal statement</a:t>
            </a:r>
          </a:p>
          <a:p>
            <a:pPr lvl="1"/>
            <a:r>
              <a:rPr lang="en-US" sz="2400" dirty="0" smtClean="0"/>
              <a:t>Practice Interview </a:t>
            </a:r>
          </a:p>
          <a:p>
            <a:pPr lvl="1"/>
            <a:r>
              <a:rPr lang="en-US" sz="2400" dirty="0" smtClean="0"/>
              <a:t>Resume Support</a:t>
            </a:r>
          </a:p>
          <a:p>
            <a:pPr lvl="1"/>
            <a:r>
              <a:rPr lang="en-US" sz="2400" dirty="0" smtClean="0"/>
              <a:t>Time and space to work on college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975" y="242316"/>
            <a:ext cx="7184627" cy="886968"/>
          </a:xfrm>
        </p:spPr>
        <p:txBody>
          <a:bodyPr/>
          <a:lstStyle/>
          <a:p>
            <a:r>
              <a:rPr lang="en-US" b="1" dirty="0" smtClean="0"/>
              <a:t>AND there is even more that is the SAME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523" y="1281444"/>
            <a:ext cx="7009809" cy="5318565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application timeline</a:t>
            </a:r>
          </a:p>
          <a:p>
            <a:r>
              <a:rPr lang="en-US" sz="2400" dirty="0" smtClean="0"/>
              <a:t>The college  application</a:t>
            </a:r>
          </a:p>
          <a:p>
            <a:r>
              <a:rPr lang="en-US" sz="2400" dirty="0" smtClean="0"/>
              <a:t>Post-Secondary reps are visiting </a:t>
            </a:r>
            <a:r>
              <a:rPr lang="en-US" sz="2400" dirty="0" smtClean="0"/>
              <a:t>TSA</a:t>
            </a:r>
          </a:p>
          <a:p>
            <a:r>
              <a:rPr lang="en-US" sz="2400" dirty="0" smtClean="0"/>
              <a:t>Seniors have 45 minutes per week in a class devoted to implementing a plan for life after high school </a:t>
            </a:r>
          </a:p>
          <a:p>
            <a:r>
              <a:rPr lang="en-US" sz="2400" dirty="0" smtClean="0"/>
              <a:t>Students have many people at TSA who want to help/support them. </a:t>
            </a:r>
          </a:p>
          <a:p>
            <a:r>
              <a:rPr lang="en-US" sz="2400" dirty="0" smtClean="0"/>
              <a:t>The writing center is a great place to get support for writing a college essay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6241" y="2982204"/>
            <a:ext cx="6558958" cy="886968"/>
          </a:xfrm>
        </p:spPr>
        <p:txBody>
          <a:bodyPr/>
          <a:lstStyle/>
          <a:p>
            <a:r>
              <a:rPr lang="en-US" sz="3600" dirty="0" smtClean="0"/>
              <a:t>College </a:t>
            </a:r>
            <a:r>
              <a:rPr lang="en-US" sz="3600" dirty="0" err="1" smtClean="0"/>
              <a:t>vs</a:t>
            </a:r>
            <a:r>
              <a:rPr lang="en-US" sz="3600" dirty="0" smtClean="0"/>
              <a:t> Gap Year </a:t>
            </a:r>
            <a:r>
              <a:rPr lang="en-US" sz="3600" dirty="0" err="1" smtClean="0"/>
              <a:t>vs</a:t>
            </a:r>
            <a:r>
              <a:rPr lang="en-US" sz="3600" dirty="0" smtClean="0"/>
              <a:t> Job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Gap Year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7595" y="2020888"/>
            <a:ext cx="6550286" cy="4105275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Papyrus"/>
              </a:rPr>
              <a:t>Can be GREAT!!</a:t>
            </a:r>
          </a:p>
          <a:p>
            <a:r>
              <a:rPr lang="en-US" sz="2400" dirty="0" smtClean="0">
                <a:cs typeface="Papyrus"/>
              </a:rPr>
              <a:t>Note </a:t>
            </a:r>
            <a:r>
              <a:rPr lang="en-US" sz="2400" dirty="0">
                <a:cs typeface="Papyrus"/>
              </a:rPr>
              <a:t>that we recommend students apply to college as</a:t>
            </a:r>
            <a:r>
              <a:rPr lang="en-US" sz="2400" dirty="0" smtClean="0">
                <a:cs typeface="Papyrus"/>
              </a:rPr>
              <a:t> a HS senior </a:t>
            </a:r>
            <a:r>
              <a:rPr lang="en-US" sz="2400" dirty="0">
                <a:cs typeface="Papyrus"/>
              </a:rPr>
              <a:t>and then defer. </a:t>
            </a:r>
            <a:endParaRPr lang="en-US" sz="2400" dirty="0" smtClean="0">
              <a:cs typeface="Papyrus"/>
            </a:endParaRPr>
          </a:p>
          <a:p>
            <a:r>
              <a:rPr lang="en-US" sz="2400" dirty="0" smtClean="0">
                <a:cs typeface="Papyrus"/>
              </a:rPr>
              <a:t>Check </a:t>
            </a:r>
            <a:r>
              <a:rPr lang="en-US" sz="2400" dirty="0">
                <a:cs typeface="Papyrus"/>
              </a:rPr>
              <a:t>with</a:t>
            </a:r>
            <a:r>
              <a:rPr lang="en-US" sz="2400" dirty="0" smtClean="0">
                <a:cs typeface="Papyrus"/>
              </a:rPr>
              <a:t> colleges to </a:t>
            </a:r>
            <a:r>
              <a:rPr lang="en-US" sz="2400" dirty="0">
                <a:cs typeface="Papyrus"/>
              </a:rPr>
              <a:t>see how they handle deferrals.</a:t>
            </a:r>
            <a:r>
              <a:rPr lang="en-US" sz="2400" dirty="0" smtClean="0">
                <a:cs typeface="Papyrus"/>
              </a:rPr>
              <a:t> </a:t>
            </a:r>
          </a:p>
          <a:p>
            <a:r>
              <a:rPr lang="en-US" sz="2400" dirty="0" smtClean="0">
                <a:cs typeface="Papyrus"/>
              </a:rPr>
              <a:t>Class of </a:t>
            </a:r>
            <a:r>
              <a:rPr lang="en-US" sz="2400" dirty="0" smtClean="0">
                <a:cs typeface="Papyrus"/>
              </a:rPr>
              <a:t>2019 </a:t>
            </a:r>
            <a:r>
              <a:rPr lang="en-US" sz="2400" dirty="0" smtClean="0">
                <a:cs typeface="Papyrus"/>
              </a:rPr>
              <a:t>=</a:t>
            </a:r>
            <a:r>
              <a:rPr lang="en-US" sz="2400" dirty="0" smtClean="0">
                <a:cs typeface="Papyrus"/>
              </a:rPr>
              <a:t> </a:t>
            </a:r>
            <a:r>
              <a:rPr lang="en-US" sz="2400" dirty="0" smtClean="0">
                <a:cs typeface="Papyrus"/>
              </a:rPr>
              <a:t>26</a:t>
            </a:r>
            <a:r>
              <a:rPr lang="en-US" sz="2400" dirty="0" smtClean="0">
                <a:cs typeface="Papyrus"/>
              </a:rPr>
              <a:t>%</a:t>
            </a:r>
            <a:endParaRPr lang="en-US" sz="2400" dirty="0" smtClean="0">
              <a:cs typeface="Papyru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308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8644" y="0"/>
            <a:ext cx="4948238" cy="886968"/>
          </a:xfrm>
        </p:spPr>
        <p:txBody>
          <a:bodyPr/>
          <a:lstStyle/>
          <a:p>
            <a:r>
              <a:rPr lang="en-US" sz="3600" dirty="0" smtClean="0"/>
              <a:t>Roles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2265" y="886968"/>
            <a:ext cx="6563337" cy="5159624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cs typeface="Papyrus"/>
              </a:rPr>
              <a:t>Student:  </a:t>
            </a:r>
          </a:p>
          <a:p>
            <a:pPr lvl="1"/>
            <a:r>
              <a:rPr lang="en-US" sz="2400" u="sng" dirty="0" smtClean="0">
                <a:cs typeface="Papyrus"/>
              </a:rPr>
              <a:t>Drives the process.</a:t>
            </a:r>
            <a:r>
              <a:rPr lang="en-US" sz="2400" dirty="0" smtClean="0">
                <a:cs typeface="Papyrus"/>
              </a:rPr>
              <a:t>  </a:t>
            </a:r>
          </a:p>
          <a:p>
            <a:pPr lvl="1"/>
            <a:r>
              <a:rPr lang="en-US" sz="2400" dirty="0" smtClean="0">
                <a:cs typeface="Papyrus"/>
              </a:rPr>
              <a:t>Asks for help.  </a:t>
            </a:r>
          </a:p>
          <a:p>
            <a:pPr lvl="1"/>
            <a:r>
              <a:rPr lang="en-US" sz="2400" dirty="0" smtClean="0">
                <a:cs typeface="Papyrus"/>
              </a:rPr>
              <a:t>Accepts help. </a:t>
            </a:r>
          </a:p>
          <a:p>
            <a:r>
              <a:rPr lang="en-US" sz="2400" b="1" dirty="0" smtClean="0">
                <a:cs typeface="Papyrus"/>
              </a:rPr>
              <a:t>Parent &amp; Advisor</a:t>
            </a:r>
            <a:r>
              <a:rPr lang="en-US" sz="2400" dirty="0" smtClean="0">
                <a:cs typeface="Papyrus"/>
              </a:rPr>
              <a:t>:  </a:t>
            </a:r>
          </a:p>
          <a:p>
            <a:pPr lvl="1"/>
            <a:r>
              <a:rPr lang="en-US" sz="2400" dirty="0" smtClean="0">
                <a:cs typeface="Papyrus"/>
              </a:rPr>
              <a:t>Support the student.  </a:t>
            </a:r>
          </a:p>
          <a:p>
            <a:pPr lvl="1"/>
            <a:r>
              <a:rPr lang="en-US" sz="2400" dirty="0" smtClean="0">
                <a:cs typeface="Papyrus"/>
              </a:rPr>
              <a:t>Offer help.  </a:t>
            </a:r>
          </a:p>
          <a:p>
            <a:pPr lvl="1"/>
            <a:r>
              <a:rPr lang="en-US" sz="2400" dirty="0" smtClean="0">
                <a:cs typeface="Papyrus"/>
              </a:rPr>
              <a:t>Act on requests for help when appropriate. </a:t>
            </a:r>
          </a:p>
          <a:p>
            <a:r>
              <a:rPr lang="en-US" sz="2400" b="1" dirty="0" smtClean="0">
                <a:cs typeface="Papyrus"/>
              </a:rPr>
              <a:t>Ellen:  </a:t>
            </a:r>
          </a:p>
          <a:p>
            <a:pPr lvl="1"/>
            <a:r>
              <a:rPr lang="en-US" sz="2400" dirty="0" smtClean="0">
                <a:cs typeface="Papyrus"/>
              </a:rPr>
              <a:t>Support  and Encourage</a:t>
            </a:r>
          </a:p>
          <a:p>
            <a:pPr lvl="1"/>
            <a:r>
              <a:rPr lang="en-US" sz="2400" dirty="0" smtClean="0">
                <a:cs typeface="Papyrus"/>
              </a:rPr>
              <a:t>Help</a:t>
            </a:r>
          </a:p>
          <a:p>
            <a:pPr lvl="1"/>
            <a:r>
              <a:rPr lang="en-US" sz="2400" dirty="0" smtClean="0">
                <a:cs typeface="Papyrus"/>
              </a:rPr>
              <a:t>Act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756" y="685800"/>
            <a:ext cx="8062481" cy="886968"/>
          </a:xfrm>
        </p:spPr>
        <p:txBody>
          <a:bodyPr/>
          <a:lstStyle/>
          <a:p>
            <a:pPr algn="ctr"/>
            <a:r>
              <a:rPr lang="en-US" b="1" dirty="0" smtClean="0"/>
              <a:t>Tying Your Shoes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436" y="685800"/>
            <a:ext cx="6993802" cy="886968"/>
          </a:xfrm>
        </p:spPr>
        <p:txBody>
          <a:bodyPr/>
          <a:lstStyle/>
          <a:p>
            <a:pPr algn="ctr"/>
            <a:r>
              <a:rPr lang="en-US" sz="3600" dirty="0" smtClean="0"/>
              <a:t>School</a:t>
            </a:r>
            <a:r>
              <a:rPr lang="en-US" sz="3600" dirty="0" smtClean="0"/>
              <a:t> Is a Resource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2265" y="2020888"/>
            <a:ext cx="6563337" cy="3842007"/>
          </a:xfrm>
        </p:spPr>
        <p:txBody>
          <a:bodyPr/>
          <a:lstStyle/>
          <a:p>
            <a:r>
              <a:rPr lang="en-US" sz="2400" dirty="0" smtClean="0"/>
              <a:t>Ellen</a:t>
            </a:r>
          </a:p>
          <a:p>
            <a:r>
              <a:rPr lang="en-US" sz="2400" dirty="0" smtClean="0"/>
              <a:t>Advisors</a:t>
            </a:r>
          </a:p>
          <a:p>
            <a:r>
              <a:rPr lang="en-US" sz="2400" dirty="0" smtClean="0"/>
              <a:t>Dual Enrollment- in spring</a:t>
            </a:r>
            <a:endParaRPr lang="en-US" sz="2400" dirty="0" smtClean="0"/>
          </a:p>
          <a:p>
            <a:r>
              <a:rPr lang="en-US" sz="2400" dirty="0" smtClean="0"/>
              <a:t>Post-Secondary </a:t>
            </a:r>
            <a:r>
              <a:rPr lang="en-US" sz="2400" dirty="0" smtClean="0"/>
              <a:t>Visits- in </a:t>
            </a:r>
            <a:r>
              <a:rPr lang="en-US" sz="2400" dirty="0" smtClean="0"/>
              <a:t>fall</a:t>
            </a:r>
            <a:endParaRPr lang="en-US" sz="2400" dirty="0" smtClean="0"/>
          </a:p>
          <a:p>
            <a:r>
              <a:rPr lang="en-US" sz="2400" dirty="0" smtClean="0"/>
              <a:t>The writing center</a:t>
            </a:r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Custom 5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256A40"/>
      </a:accent1>
      <a:accent2>
        <a:srgbClr val="7ACC75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1125FF"/>
      </a:hlink>
      <a:folHlink>
        <a:srgbClr val="56C049"/>
      </a:folHlink>
    </a:clrScheme>
    <a:fontScheme name="Inspiration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40947</TotalTime>
  <Words>1037</Words>
  <Application>Microsoft Macintosh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Inspiration</vt:lpstr>
      <vt:lpstr>Preparing for Life After High School  –  Senior Families </vt:lpstr>
      <vt:lpstr>Our Goals For Tonight</vt:lpstr>
      <vt:lpstr>There is a lot that is different from “normal”</vt:lpstr>
      <vt:lpstr>AND there is even more that is the SAME</vt:lpstr>
      <vt:lpstr>College vs Gap Year vs Job</vt:lpstr>
      <vt:lpstr>Gap Year</vt:lpstr>
      <vt:lpstr>Roles</vt:lpstr>
      <vt:lpstr>Tying Your Shoes</vt:lpstr>
      <vt:lpstr>School Is a Resource</vt:lpstr>
      <vt:lpstr>Senior Seminar</vt:lpstr>
      <vt:lpstr>Post-Secondary Visits</vt:lpstr>
      <vt:lpstr>Naviance</vt:lpstr>
      <vt:lpstr>The Common Application </vt:lpstr>
      <vt:lpstr>Application Timelines</vt:lpstr>
      <vt:lpstr>A note about submitting applications…</vt:lpstr>
      <vt:lpstr>Admission Decisions</vt:lpstr>
      <vt:lpstr>Parents Can Help! </vt:lpstr>
      <vt:lpstr> Ask your student how you can help</vt:lpstr>
      <vt:lpstr>Organizational Chart</vt:lpstr>
      <vt:lpstr>Financial Aid- October 1, 2020</vt:lpstr>
      <vt:lpstr>“We”  vs “She/He/They”</vt:lpstr>
      <vt:lpstr>Slide 22</vt:lpstr>
      <vt:lpstr>Before Christmas a Student should… </vt:lpstr>
      <vt:lpstr>Senior Application Checklist Available in Senior Seminar Topics in Blackbaud. </vt:lpstr>
      <vt:lpstr>Thank you!</vt:lpstr>
      <vt:lpstr>The Sharon Academy Career and College Advising </vt:lpstr>
      <vt:lpstr>You’re Not Alone</vt:lpstr>
      <vt:lpstr>You’re Not Alone</vt:lpstr>
      <vt:lpstr>You’re Not Alone</vt:lpstr>
      <vt:lpstr>Important Dates</vt:lpstr>
      <vt:lpstr>Wednesday, October 16 </vt:lpstr>
    </vt:vector>
  </TitlesOfParts>
  <Company>The Sharon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Paying for College</dc:title>
  <dc:creator>Kimberly Barnhart</dc:creator>
  <cp:lastModifiedBy>Ellen Bagnato</cp:lastModifiedBy>
  <cp:revision>35</cp:revision>
  <dcterms:created xsi:type="dcterms:W3CDTF">2020-09-01T17:17:05Z</dcterms:created>
  <dcterms:modified xsi:type="dcterms:W3CDTF">2020-09-15T23:17:25Z</dcterms:modified>
</cp:coreProperties>
</file>